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52"/>
  </p:notesMasterIdLst>
  <p:handoutMasterIdLst>
    <p:handoutMasterId r:id="rId53"/>
  </p:handoutMasterIdLst>
  <p:sldIdLst>
    <p:sldId id="326" r:id="rId2"/>
    <p:sldId id="354" r:id="rId3"/>
    <p:sldId id="268" r:id="rId4"/>
    <p:sldId id="267" r:id="rId5"/>
    <p:sldId id="382" r:id="rId6"/>
    <p:sldId id="345" r:id="rId7"/>
    <p:sldId id="380" r:id="rId8"/>
    <p:sldId id="341" r:id="rId9"/>
    <p:sldId id="324" r:id="rId10"/>
    <p:sldId id="342" r:id="rId11"/>
    <p:sldId id="338" r:id="rId12"/>
    <p:sldId id="259" r:id="rId13"/>
    <p:sldId id="340" r:id="rId14"/>
    <p:sldId id="260" r:id="rId15"/>
    <p:sldId id="343" r:id="rId16"/>
    <p:sldId id="261" r:id="rId17"/>
    <p:sldId id="271" r:id="rId18"/>
    <p:sldId id="344" r:id="rId19"/>
    <p:sldId id="280" r:id="rId20"/>
    <p:sldId id="346" r:id="rId21"/>
    <p:sldId id="281" r:id="rId22"/>
    <p:sldId id="348" r:id="rId23"/>
    <p:sldId id="347" r:id="rId24"/>
    <p:sldId id="329" r:id="rId25"/>
    <p:sldId id="331" r:id="rId26"/>
    <p:sldId id="355" r:id="rId27"/>
    <p:sldId id="283"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57" r:id="rId45"/>
    <p:sldId id="356" r:id="rId46"/>
    <p:sldId id="361" r:id="rId47"/>
    <p:sldId id="358" r:id="rId48"/>
    <p:sldId id="359" r:id="rId49"/>
    <p:sldId id="351" r:id="rId50"/>
    <p:sldId id="352"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0" autoAdjust="0"/>
    <p:restoredTop sz="76828" autoAdjust="0"/>
  </p:normalViewPr>
  <p:slideViewPr>
    <p:cSldViewPr>
      <p:cViewPr varScale="1">
        <p:scale>
          <a:sx n="81" d="100"/>
          <a:sy n="81" d="100"/>
        </p:scale>
        <p:origin x="918" y="96"/>
      </p:cViewPr>
      <p:guideLst>
        <p:guide orient="horz" pos="2160"/>
        <p:guide pos="2880"/>
      </p:guideLst>
    </p:cSldViewPr>
  </p:slideViewPr>
  <p:notesTextViewPr>
    <p:cViewPr>
      <p:scale>
        <a:sx n="1" d="1"/>
        <a:sy n="1" d="1"/>
      </p:scale>
      <p:origin x="0" y="0"/>
    </p:cViewPr>
  </p:notesTextViewPr>
  <p:sorterViewPr>
    <p:cViewPr>
      <p:scale>
        <a:sx n="130" d="100"/>
        <a:sy n="130" d="100"/>
      </p:scale>
      <p:origin x="0" y="14676"/>
    </p:cViewPr>
  </p:sorterViewPr>
  <p:notesViewPr>
    <p:cSldViewPr>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C61DD95-615A-4CD8-8E10-BC4F55B1FDA2}" type="datetimeFigureOut">
              <a:rPr lang="en-US" smtClean="0"/>
              <a:t>6/7/2017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7D9FAD3-4F04-4830-BCEE-7B849C1BF111}" type="slidenum">
              <a:rPr lang="en-US" smtClean="0"/>
              <a:t>‹#›</a:t>
            </a:fld>
            <a:endParaRPr lang="en-US" dirty="0"/>
          </a:p>
        </p:txBody>
      </p:sp>
    </p:spTree>
    <p:extLst>
      <p:ext uri="{BB962C8B-B14F-4D97-AF65-F5344CB8AC3E}">
        <p14:creationId xmlns:p14="http://schemas.microsoft.com/office/powerpoint/2010/main" val="1826332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09EEA5-0A5F-435E-9254-D257E738E60C}" type="datetimeFigureOut">
              <a:rPr lang="en-US" smtClean="0"/>
              <a:t>6/7/2017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2931A4-DE08-4BAA-B781-B0C8B90AF06F}" type="slidenum">
              <a:rPr lang="en-US" smtClean="0"/>
              <a:t>‹#›</a:t>
            </a:fld>
            <a:endParaRPr lang="en-US" dirty="0"/>
          </a:p>
        </p:txBody>
      </p:sp>
    </p:spTree>
    <p:extLst>
      <p:ext uri="{BB962C8B-B14F-4D97-AF65-F5344CB8AC3E}">
        <p14:creationId xmlns:p14="http://schemas.microsoft.com/office/powerpoint/2010/main" val="350246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pPr defTabSz="465861">
              <a:defRPr/>
            </a:pPr>
            <a:r>
              <a:rPr lang="en-US" b="1" dirty="0"/>
              <a:t>[Before the training session]</a:t>
            </a:r>
          </a:p>
          <a:p>
            <a:pPr marL="178007" indent="-178007" defTabSz="465861">
              <a:buFont typeface="Arial"/>
              <a:buChar char="•"/>
              <a:defRPr/>
            </a:pPr>
            <a:r>
              <a:rPr lang="en-US" dirty="0"/>
              <a:t>Familiarize yourself with the content and flow of your session – run through the complete slide deck </a:t>
            </a:r>
          </a:p>
          <a:p>
            <a:pPr marL="178007" indent="-178007" defTabSz="465861">
              <a:buFont typeface="Arial"/>
              <a:buChar char="•"/>
              <a:defRPr/>
            </a:pPr>
            <a:r>
              <a:rPr lang="en-US" dirty="0"/>
              <a:t>Practice for timing and transitions</a:t>
            </a:r>
          </a:p>
          <a:p>
            <a:pPr marL="178007" indent="-178007" defTabSz="465861">
              <a:buFont typeface="Arial"/>
              <a:buChar char="•"/>
              <a:defRPr/>
            </a:pPr>
            <a:r>
              <a:rPr lang="en-US" dirty="0"/>
              <a:t>Have handouts ready for distribution </a:t>
            </a:r>
          </a:p>
          <a:p>
            <a:pPr marL="178007" indent="-178007" defTabSz="465861">
              <a:buFont typeface="Arial"/>
              <a:buChar char="•"/>
              <a:defRPr/>
            </a:pPr>
            <a:r>
              <a:rPr lang="en-US" dirty="0"/>
              <a:t>Have white board (or flip chart) and markers available </a:t>
            </a:r>
          </a:p>
          <a:p>
            <a:pPr marL="178007" indent="-178007" defTabSz="474686">
              <a:buFont typeface="Arial"/>
              <a:buChar char="•"/>
              <a:defRPr/>
            </a:pPr>
            <a:r>
              <a:rPr lang="en-US" b="0" dirty="0"/>
              <a:t>Test your access to the slides and video/audio functionality</a:t>
            </a:r>
          </a:p>
          <a:p>
            <a:pPr marL="178007" indent="-178007" defTabSz="474686">
              <a:buFont typeface="Arial"/>
              <a:buChar char="•"/>
              <a:defRPr/>
            </a:pPr>
            <a:r>
              <a:rPr lang="en-US" dirty="0"/>
              <a:t>Arrive to the room early and arrange the room to promote</a:t>
            </a:r>
            <a:r>
              <a:rPr lang="en-US" baseline="0" dirty="0"/>
              <a:t> group discussion</a:t>
            </a:r>
          </a:p>
          <a:p>
            <a:pPr marL="178007" indent="-178007" defTabSz="474686">
              <a:buFont typeface="Arial"/>
              <a:buChar char="•"/>
              <a:defRPr/>
            </a:pPr>
            <a:r>
              <a:rPr lang="en-US" baseline="0" dirty="0"/>
              <a:t>Make sure you have a clock in your line of vision</a:t>
            </a:r>
            <a:endParaRPr lang="en-US" dirty="0"/>
          </a:p>
          <a:p>
            <a:pPr marL="0" indent="0" defTabSz="474686">
              <a:buFont typeface="Arial"/>
              <a:buNone/>
              <a:defRPr/>
            </a:pPr>
            <a:endParaRPr lang="en-US" dirty="0"/>
          </a:p>
          <a:p>
            <a:pPr marL="0" indent="0" defTabSz="474686">
              <a:buFont typeface="Arial"/>
              <a:buNone/>
              <a:defRPr/>
            </a:pPr>
            <a:r>
              <a:rPr lang="en-US" b="1" dirty="0"/>
              <a:t>[Throughout</a:t>
            </a:r>
            <a:r>
              <a:rPr lang="en-US" b="1" baseline="0" dirty="0"/>
              <a:t> the session</a:t>
            </a:r>
            <a:r>
              <a:rPr lang="en-US" b="1" dirty="0"/>
              <a:t>]</a:t>
            </a:r>
          </a:p>
          <a:p>
            <a:pPr marL="195494" lvl="0" indent="-178007" defTabSz="474686">
              <a:buFont typeface="Arial"/>
              <a:buChar char="•"/>
              <a:defRPr/>
            </a:pPr>
            <a:r>
              <a:rPr lang="en-US" b="1" dirty="0"/>
              <a:t>Speak up </a:t>
            </a:r>
            <a:r>
              <a:rPr lang="en-US" dirty="0"/>
              <a:t>- make sure the whole room can hear</a:t>
            </a:r>
          </a:p>
          <a:p>
            <a:pPr marL="195494" lvl="0" indent="-178007" defTabSz="474686">
              <a:buFont typeface="Arial"/>
              <a:buChar char="•"/>
              <a:defRPr/>
            </a:pPr>
            <a:r>
              <a:rPr lang="en-US" b="1" dirty="0"/>
              <a:t>Look up </a:t>
            </a:r>
            <a:r>
              <a:rPr lang="en-US" dirty="0"/>
              <a:t>- keep focus on the learners,</a:t>
            </a:r>
            <a:r>
              <a:rPr lang="en-US" baseline="0" dirty="0"/>
              <a:t> </a:t>
            </a:r>
            <a:r>
              <a:rPr lang="en-US" dirty="0"/>
              <a:t>not your notes</a:t>
            </a:r>
          </a:p>
          <a:p>
            <a:pPr marL="195494" lvl="0" indent="-178007" defTabSz="474686">
              <a:buFont typeface="Arial"/>
              <a:buChar char="•"/>
              <a:defRPr/>
            </a:pPr>
            <a:r>
              <a:rPr lang="en-US" b="1" dirty="0"/>
              <a:t>Stay on time </a:t>
            </a:r>
          </a:p>
          <a:p>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3449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r>
              <a:rPr lang="en-US" b="0" dirty="0">
                <a:solidFill>
                  <a:schemeClr val="tx1"/>
                </a:solidFill>
              </a:rPr>
              <a:t>Cornerstones</a:t>
            </a:r>
            <a:r>
              <a:rPr lang="en-US" b="0" baseline="0" dirty="0">
                <a:solidFill>
                  <a:schemeClr val="tx1"/>
                </a:solidFill>
              </a:rPr>
              <a:t> of this initiative include…</a:t>
            </a:r>
          </a:p>
          <a:p>
            <a:pPr marL="171450" indent="-171450">
              <a:buFont typeface="Arial" panose="020B0604020202020204" pitchFamily="34" charset="0"/>
              <a:buChar char="•"/>
            </a:pPr>
            <a:r>
              <a:rPr lang="en-US" b="0" baseline="0" dirty="0">
                <a:solidFill>
                  <a:schemeClr val="tx1"/>
                </a:solidFill>
              </a:rPr>
              <a:t>A new national policy – VHA Handbook 1004.03</a:t>
            </a:r>
          </a:p>
          <a:p>
            <a:pPr marL="171450" indent="-171450">
              <a:buFont typeface="Arial" panose="020B0604020202020204" pitchFamily="34" charset="0"/>
              <a:buChar char="•"/>
            </a:pPr>
            <a:r>
              <a:rPr lang="en-US" b="0" baseline="0" dirty="0">
                <a:solidFill>
                  <a:schemeClr val="tx1"/>
                </a:solidFill>
              </a:rPr>
              <a:t>New progress notes and orders to document goals of care conversations and life-sustaining treatment decisions</a:t>
            </a:r>
          </a:p>
          <a:p>
            <a:pPr marL="171450" indent="-171450">
              <a:buFont typeface="Arial" panose="020B0604020202020204" pitchFamily="34" charset="0"/>
              <a:buChar char="•"/>
            </a:pPr>
            <a:r>
              <a:rPr lang="en-US" b="0" baseline="0" dirty="0">
                <a:solidFill>
                  <a:schemeClr val="tx1"/>
                </a:solidFill>
              </a:rPr>
              <a:t>Goals of Care Conversations training for clinicians – one program for physicians, nurse practitioners, and PAs, and this one, for nurses, social workers, psychologists, and chaplains.  </a:t>
            </a:r>
          </a:p>
          <a:p>
            <a:pPr marL="628650" lvl="1" indent="-171450">
              <a:buFont typeface="Arial" panose="020B0604020202020204" pitchFamily="34" charset="0"/>
              <a:buChar char="•"/>
            </a:pPr>
            <a:r>
              <a:rPr lang="en-US" b="0" baseline="0" dirty="0">
                <a:solidFill>
                  <a:schemeClr val="tx1"/>
                </a:solidFill>
              </a:rPr>
              <a:t>Both programs address communication skills for conducting these discussions, each within the scope of practice of the clinicians for whom the training is intended.</a:t>
            </a:r>
          </a:p>
          <a:p>
            <a:pPr marL="628650" lvl="1" indent="-171450">
              <a:buFont typeface="Arial" panose="020B0604020202020204" pitchFamily="34" charset="0"/>
              <a:buChar char="•"/>
            </a:pPr>
            <a:endParaRPr lang="en-US" b="0" baseline="0" dirty="0">
              <a:solidFill>
                <a:schemeClr val="tx1"/>
              </a:solidFill>
            </a:endParaRPr>
          </a:p>
          <a:p>
            <a:pPr marL="628650" lvl="1" indent="-171450">
              <a:buFont typeface="Arial" panose="020B0604020202020204" pitchFamily="34" charset="0"/>
              <a:buChar char="•"/>
            </a:pPr>
            <a:endParaRPr lang="en-US" b="0" baseline="0" dirty="0">
              <a:solidFill>
                <a:schemeClr val="tx1"/>
              </a:solidFill>
            </a:endParaRPr>
          </a:p>
          <a:p>
            <a:pPr marL="0" lvl="0" indent="0">
              <a:buFont typeface="Arial" panose="020B0604020202020204" pitchFamily="34" charset="0"/>
              <a:buNone/>
            </a:pPr>
            <a:r>
              <a:rPr lang="en-US" b="0" baseline="0" dirty="0">
                <a:solidFill>
                  <a:schemeClr val="tx1"/>
                </a:solidFill>
              </a:rPr>
              <a:t>[For your reference:  The title of VHA Handbook 1004.03 is, </a:t>
            </a:r>
            <a:r>
              <a:rPr lang="en-US" b="0" i="1" baseline="0" dirty="0">
                <a:solidFill>
                  <a:schemeClr val="tx1"/>
                </a:solidFill>
              </a:rPr>
              <a:t>Life-Sustaining Treatment Decisions:  Eliciting, Documenting, and Honoring Patients’ Values, Goals, and Preferences.]</a:t>
            </a:r>
          </a:p>
          <a:p>
            <a:pPr marL="171450" lvl="0" indent="-171450">
              <a:buFont typeface="Arial" panose="020B0604020202020204" pitchFamily="34" charset="0"/>
              <a:buChar char="•"/>
            </a:pPr>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4B2931A4-DE08-4BAA-B781-B0C8B90AF06F}" type="slidenum">
              <a:rPr lang="en-US" smtClean="0"/>
              <a:t>10</a:t>
            </a:fld>
            <a:endParaRPr lang="en-US" dirty="0"/>
          </a:p>
        </p:txBody>
      </p:sp>
    </p:spTree>
    <p:extLst>
      <p:ext uri="{BB962C8B-B14F-4D97-AF65-F5344CB8AC3E}">
        <p14:creationId xmlns:p14="http://schemas.microsoft.com/office/powerpoint/2010/main" val="373454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r>
              <a:rPr lang="en-US" b="0" baseline="0" dirty="0">
                <a:solidFill>
                  <a:schemeClr val="tx1"/>
                </a:solidFill>
              </a:rPr>
              <a:t>When you’re finished with this training, you should be able to do three things:</a:t>
            </a:r>
          </a:p>
          <a:p>
            <a:pPr marL="171450" indent="-171450">
              <a:buFont typeface="Arial" panose="020B0604020202020204" pitchFamily="34" charset="0"/>
              <a:buChar char="•"/>
            </a:pPr>
            <a:r>
              <a:rPr lang="en-US" b="0" baseline="0" dirty="0">
                <a:solidFill>
                  <a:schemeClr val="tx1"/>
                </a:solidFill>
              </a:rPr>
              <a:t>Conduct a goals of care conversation using a talking map and key communication skills.</a:t>
            </a:r>
          </a:p>
          <a:p>
            <a:pPr marL="171450" indent="-171450">
              <a:buFont typeface="Arial" panose="020B0604020202020204" pitchFamily="34" charset="0"/>
              <a:buChar char="•"/>
            </a:pPr>
            <a:r>
              <a:rPr lang="en-US" b="0" baseline="0" dirty="0">
                <a:solidFill>
                  <a:schemeClr val="tx1"/>
                </a:solidFill>
              </a:rPr>
              <a:t>Identify new process for documenting goals of care conversations.</a:t>
            </a:r>
          </a:p>
          <a:p>
            <a:pPr marL="171450" indent="-171450">
              <a:buFont typeface="Arial" panose="020B0604020202020204" pitchFamily="34" charset="0"/>
              <a:buChar char="•"/>
            </a:pPr>
            <a:r>
              <a:rPr lang="en-US" b="0" baseline="0" dirty="0">
                <a:solidFill>
                  <a:schemeClr val="tx1"/>
                </a:solidFill>
              </a:rPr>
              <a:t>Carry out a plan, along with others on your team, to conduct goals of care conversations with high-risk patients in your clinical setting.</a:t>
            </a:r>
          </a:p>
          <a:p>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solidFill>
                  <a:schemeClr val="tx1"/>
                </a:solidFill>
              </a:rPr>
              <a:t>Keep in mind: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tx1"/>
                </a:solidFill>
              </a:rPr>
              <a:t>Goals of care conversations take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tx1"/>
                </a:solidFill>
              </a:rPr>
              <a:t>You are not expected to be an expert once you’ve completed this program, however today you will get the tools to help build your skills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a:t>
            </a:r>
          </a:p>
          <a:p>
            <a:endParaRPr lang="en-US" b="0" dirty="0"/>
          </a:p>
        </p:txBody>
      </p:sp>
      <p:sp>
        <p:nvSpPr>
          <p:cNvPr id="4" name="Slide Number Placeholder 3"/>
          <p:cNvSpPr>
            <a:spLocks noGrp="1"/>
          </p:cNvSpPr>
          <p:nvPr>
            <p:ph type="sldNum" sz="quarter" idx="10"/>
          </p:nvPr>
        </p:nvSpPr>
        <p:spPr/>
        <p:txBody>
          <a:bodyPr/>
          <a:lstStyle/>
          <a:p>
            <a:fld id="{C863629A-9F4C-4972-A45B-FB16B9456C6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1730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r>
              <a:rPr lang="en-US" b="0" dirty="0">
                <a:solidFill>
                  <a:schemeClr val="tx1"/>
                </a:solidFill>
              </a:rPr>
              <a:t>In</a:t>
            </a:r>
            <a:r>
              <a:rPr lang="en-US" b="0" baseline="0" dirty="0">
                <a:solidFill>
                  <a:schemeClr val="tx1"/>
                </a:solidFill>
              </a:rPr>
              <a:t> Part 1, we will learn about goals of care conversations and why they are important, and learn the key communication skills that you will use throughout the discussion.</a:t>
            </a:r>
            <a:endParaRPr lang="en-US"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10"/>
          </p:nvPr>
        </p:nvSpPr>
        <p:spPr/>
        <p:txBody>
          <a:bodyPr/>
          <a:lstStyle/>
          <a:p>
            <a:fld id="{C863629A-9F4C-4972-A45B-FB16B9456C6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17307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r>
              <a:rPr lang="en-US" b="0" baseline="0" dirty="0">
                <a:solidFill>
                  <a:schemeClr val="tx1"/>
                </a:solidFill>
              </a:rPr>
              <a:t>We’ll review information, see some examples, and then practice.  Let’s get started!</a:t>
            </a:r>
          </a:p>
        </p:txBody>
      </p:sp>
      <p:sp>
        <p:nvSpPr>
          <p:cNvPr id="4" name="Slide Number Placeholder 3"/>
          <p:cNvSpPr>
            <a:spLocks noGrp="1"/>
          </p:cNvSpPr>
          <p:nvPr>
            <p:ph type="sldNum" sz="quarter" idx="10"/>
          </p:nvPr>
        </p:nvSpPr>
        <p:spPr/>
        <p:txBody>
          <a:bodyPr/>
          <a:lstStyle/>
          <a:p>
            <a:fld id="{4B2931A4-DE08-4BAA-B781-B0C8B90AF06F}" type="slidenum">
              <a:rPr lang="en-US" smtClean="0"/>
              <a:t>13</a:t>
            </a:fld>
            <a:endParaRPr lang="en-US" dirty="0"/>
          </a:p>
        </p:txBody>
      </p:sp>
    </p:spTree>
    <p:extLst>
      <p:ext uri="{BB962C8B-B14F-4D97-AF65-F5344CB8AC3E}">
        <p14:creationId xmlns:p14="http://schemas.microsoft.com/office/powerpoint/2010/main" val="64521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 </a:t>
            </a:r>
          </a:p>
          <a:p>
            <a:endParaRPr lang="en-US" dirty="0">
              <a:solidFill>
                <a:schemeClr val="tx1"/>
              </a:solidFill>
            </a:endParaRPr>
          </a:p>
          <a:p>
            <a:pPr marL="0" indent="0">
              <a:buFont typeface="Arial" panose="020B0604020202020204" pitchFamily="34" charset="0"/>
              <a:buNone/>
            </a:pPr>
            <a:r>
              <a:rPr lang="en-US" b="0" baseline="0" dirty="0">
                <a:solidFill>
                  <a:schemeClr val="tx1"/>
                </a:solidFill>
              </a:rPr>
              <a:t>[Ask learners:]  What are goals of care conversations?  [Take 2-3 responses.]</a:t>
            </a:r>
          </a:p>
          <a:p>
            <a:pPr marL="0" indent="0">
              <a:buFont typeface="Arial" panose="020B0604020202020204" pitchFamily="34" charset="0"/>
              <a:buNone/>
            </a:pPr>
            <a:endParaRPr lang="en-US" b="0" baseline="0" dirty="0">
              <a:solidFill>
                <a:schemeClr val="tx1"/>
              </a:solidFill>
            </a:endParaRPr>
          </a:p>
          <a:p>
            <a:pPr lvl="0"/>
            <a:r>
              <a:rPr lang="en-US" b="0" baseline="0" dirty="0">
                <a:solidFill>
                  <a:schemeClr val="tx1"/>
                </a:solidFill>
              </a:rPr>
              <a:t>[*Click* to show definition]</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[Add information that learners missed, emphasizing that decisions about treatments must be based on what’s more important to the patient.]</a:t>
            </a:r>
          </a:p>
          <a:p>
            <a:pPr marL="0" indent="0">
              <a:buFont typeface="Arial" panose="020B0604020202020204" pitchFamily="34" charset="0"/>
              <a:buNone/>
            </a:pPr>
            <a:r>
              <a:rPr lang="en-US" b="0" baseline="0" dirty="0">
                <a:solidFill>
                  <a:schemeClr val="tx1"/>
                </a:solidFill>
              </a:rPr>
              <a:t>Goals of Care Conversations are communication between patients, their health care team, &amp; ideally, their trusted support system about:</a:t>
            </a:r>
          </a:p>
          <a:p>
            <a:pPr marL="628641" lvl="1" indent="-171441">
              <a:buFont typeface="Arial" panose="020B0604020202020204" pitchFamily="34" charset="0"/>
              <a:buChar char="•"/>
            </a:pPr>
            <a:r>
              <a:rPr lang="en-US" baseline="0" dirty="0">
                <a:solidFill>
                  <a:schemeClr val="tx1"/>
                </a:solidFill>
              </a:rPr>
              <a:t>Who the patient is and what is important to them – what they value, what they want their health care to achieve, and what they prefer. </a:t>
            </a:r>
          </a:p>
          <a:p>
            <a:pPr marL="628641" lvl="1" indent="-171441">
              <a:buFont typeface="Arial" panose="020B0604020202020204" pitchFamily="34" charset="0"/>
              <a:buChar char="•"/>
            </a:pPr>
            <a:r>
              <a:rPr lang="en-US" baseline="0" dirty="0">
                <a:solidFill>
                  <a:schemeClr val="tx1"/>
                </a:solidFill>
              </a:rPr>
              <a:t>Based on that information, shared decisions can be made with the patient about the services and medical care that will best meet the patient’s needs.    </a:t>
            </a:r>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8001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 </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baseline="0" dirty="0">
                <a:solidFill>
                  <a:schemeClr val="tx1"/>
                </a:solidFill>
              </a:rPr>
              <a:t>Imagine you are seriously ill and in the hospital, and you are asked this question:  “Do you want us to do everything for you?”</a:t>
            </a:r>
          </a:p>
          <a:p>
            <a:pPr marL="0" indent="0">
              <a:buFont typeface="Arial" panose="020B0604020202020204" pitchFamily="34" charset="0"/>
              <a:buNone/>
            </a:pPr>
            <a:r>
              <a:rPr lang="en-US" baseline="0" dirty="0">
                <a:solidFill>
                  <a:schemeClr val="tx1"/>
                </a:solidFill>
              </a:rPr>
              <a:t>What would you say? [pause for response]</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baseline="0" dirty="0">
                <a:solidFill>
                  <a:schemeClr val="tx1"/>
                </a:solidFill>
              </a:rPr>
              <a:t>Too often, patients end up in a health crisis, in the ICU, or too sick to make their own decisions before anyone asks about their goals of care and life-sustaining treatment preferences.</a:t>
            </a:r>
          </a:p>
          <a:p>
            <a:pPr marL="0" indent="0">
              <a:buFont typeface="Arial" panose="020B0604020202020204" pitchFamily="34" charset="0"/>
              <a:buNone/>
            </a:pPr>
            <a:endParaRPr lang="en-US" baseline="0" dirty="0">
              <a:solidFill>
                <a:schemeClr val="tx1"/>
              </a:solidFill>
            </a:endParaRPr>
          </a:p>
          <a:p>
            <a:r>
              <a:rPr lang="en-US" b="0" baseline="0" dirty="0">
                <a:solidFill>
                  <a:schemeClr val="tx1"/>
                </a:solidFill>
              </a:rPr>
              <a:t>[*Click* to show alternative approach]  We are shifting the culture to begin the conversation earlier in the course of illness. </a:t>
            </a:r>
            <a:r>
              <a:rPr lang="en-US" baseline="0" dirty="0">
                <a:solidFill>
                  <a:schemeClr val="tx1"/>
                </a:solidFill>
              </a:rPr>
              <a:t>We want to begin communicating about this before a crisis, before loss of decision-making capacity, while the patient has time to consider what’s important to them and discuss it with the people they trust.</a:t>
            </a:r>
          </a:p>
          <a:p>
            <a:endParaRPr lang="en-US" baseline="0" dirty="0">
              <a:solidFill>
                <a:schemeClr val="tx1"/>
              </a:solidFill>
            </a:endParaRPr>
          </a:p>
          <a:p>
            <a:r>
              <a:rPr lang="en-US" baseline="0" dirty="0">
                <a:solidFill>
                  <a:schemeClr val="tx1"/>
                </a:solidFill>
              </a:rPr>
              <a:t>And instead of asking about treatment decisions without knowing much about the patient, we want to shift the conversation so we first find out about the patient and what they care about, their hopes and goals, what they want to avoid – and then work with them to design a treatment plan on that basis.   </a:t>
            </a:r>
          </a:p>
          <a:p>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[*Click* to show bottom text box] This is truly</a:t>
            </a:r>
            <a:r>
              <a:rPr lang="en-US" baseline="0" dirty="0">
                <a:solidFill>
                  <a:schemeClr val="tx1"/>
                </a:solidFill>
              </a:rPr>
              <a:t> proactive, patient-driven care!</a:t>
            </a:r>
            <a:endParaRPr lang="en-US" dirty="0">
              <a:solidFill>
                <a:schemeClr val="tx1"/>
              </a:solidFill>
            </a:endParaRPr>
          </a:p>
          <a:p>
            <a:pPr marL="0" indent="0">
              <a:buFont typeface="Arial" panose="020B0604020202020204" pitchFamily="34" charset="0"/>
              <a:buNone/>
            </a:pPr>
            <a:endParaRPr lang="en-US" baseline="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4B2931A4-DE08-4BAA-B781-B0C8B90AF06F}" type="slidenum">
              <a:rPr lang="en-US" smtClean="0"/>
              <a:t>15</a:t>
            </a:fld>
            <a:endParaRPr lang="en-US" dirty="0"/>
          </a:p>
        </p:txBody>
      </p:sp>
    </p:spTree>
    <p:extLst>
      <p:ext uri="{BB962C8B-B14F-4D97-AF65-F5344CB8AC3E}">
        <p14:creationId xmlns:p14="http://schemas.microsoft.com/office/powerpoint/2010/main" val="382319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dirty="0">
              <a:solidFill>
                <a:schemeClr val="tx1"/>
              </a:solidFill>
            </a:endParaRPr>
          </a:p>
          <a:p>
            <a:r>
              <a:rPr lang="en-US" b="0" dirty="0">
                <a:solidFill>
                  <a:schemeClr val="tx1"/>
                </a:solidFill>
              </a:rPr>
              <a:t>[Ask</a:t>
            </a:r>
            <a:r>
              <a:rPr lang="en-US" b="0" baseline="0" dirty="0">
                <a:solidFill>
                  <a:schemeClr val="tx1"/>
                </a:solidFill>
              </a:rPr>
              <a:t> learners:] Why are proactive goals of care conversations important?</a:t>
            </a:r>
          </a:p>
          <a:p>
            <a:r>
              <a:rPr lang="en-US" b="0" baseline="0" dirty="0">
                <a:solidFill>
                  <a:schemeClr val="tx1"/>
                </a:solidFill>
              </a:rPr>
              <a:t>[Facilitate brief discussion, demonstrating communication skills while facilitating.]</a:t>
            </a:r>
            <a:endParaRPr lang="en-US" baseline="0" dirty="0">
              <a:solidFill>
                <a:schemeClr val="tx1"/>
              </a:solidFill>
            </a:endParaRPr>
          </a:p>
          <a:p>
            <a:pPr marL="0" indent="0">
              <a:buFont typeface="Arial" panose="020B0604020202020204" pitchFamily="34" charset="0"/>
              <a:buNone/>
            </a:pPr>
            <a:endParaRPr lang="en-US" u="none" baseline="0" dirty="0">
              <a:solidFill>
                <a:schemeClr val="tx1"/>
              </a:solidFill>
            </a:endParaRPr>
          </a:p>
          <a:p>
            <a:pPr marL="0" indent="0">
              <a:buFont typeface="Arial" panose="020B0604020202020204" pitchFamily="34" charset="0"/>
              <a:buNone/>
            </a:pPr>
            <a:r>
              <a:rPr lang="en-US" b="0" u="none" baseline="0" dirty="0">
                <a:solidFill>
                  <a:schemeClr val="tx1"/>
                </a:solidFill>
              </a:rPr>
              <a:t>Optional:  STORY </a:t>
            </a:r>
          </a:p>
          <a:p>
            <a:pPr marL="0" indent="0">
              <a:buFont typeface="Arial" panose="020B0604020202020204" pitchFamily="34" charset="0"/>
              <a:buNone/>
            </a:pPr>
            <a:r>
              <a:rPr lang="en-US" u="none" baseline="0" dirty="0">
                <a:solidFill>
                  <a:schemeClr val="tx1"/>
                </a:solidFill>
              </a:rPr>
              <a:t>[Tell a short story (no more than 1-2 minutes in length) from your personal or professional experience that demonstrates the importance of goals of care conversations.]</a:t>
            </a:r>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52558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pPr marL="0" indent="0">
              <a:buFont typeface="Arial" panose="020B0604020202020204" pitchFamily="34" charset="0"/>
              <a:buNone/>
            </a:pPr>
            <a:r>
              <a:rPr lang="en-US" b="0" baseline="0" dirty="0">
                <a:solidFill>
                  <a:schemeClr val="tx1"/>
                </a:solidFill>
              </a:rPr>
              <a:t>[Ask learners:]  When should goals of care conversations happen?</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[*Click* to show slide contents]</a:t>
            </a:r>
          </a:p>
          <a:p>
            <a:pPr marL="171450" indent="-171450">
              <a:buFont typeface="Arial" panose="020B0604020202020204" pitchFamily="34" charset="0"/>
              <a:buChar char="•"/>
            </a:pPr>
            <a:r>
              <a:rPr lang="en-US" b="0" baseline="0" dirty="0">
                <a:solidFill>
                  <a:schemeClr val="tx1"/>
                </a:solidFill>
              </a:rPr>
              <a:t>We all have a shared responsibility for seeing that goals of care conversations happen proactively with high-risk patients.  The LST Handbook defines high-risk patients as those who are at high risk of a life-threatening clinical event in the next 1-2 years.  </a:t>
            </a:r>
          </a:p>
          <a:p>
            <a:pPr marL="171450" indent="-171450">
              <a:buFont typeface="Arial" panose="020B0604020202020204" pitchFamily="34" charset="0"/>
              <a:buChar char="•"/>
            </a:pPr>
            <a:r>
              <a:rPr lang="en-US" b="0" baseline="0" dirty="0">
                <a:solidFill>
                  <a:schemeClr val="tx1"/>
                </a:solidFill>
              </a:rPr>
              <a:t>It’s best when these conversations happen proactively, in the outpatient setting, before a health crisis.</a:t>
            </a:r>
          </a:p>
          <a:p>
            <a:pPr marL="171450" indent="-171450">
              <a:buFont typeface="Arial" panose="020B0604020202020204" pitchFamily="34" charset="0"/>
              <a:buChar char="•"/>
            </a:pPr>
            <a:r>
              <a:rPr lang="en-US" b="0" baseline="0" dirty="0">
                <a:solidFill>
                  <a:schemeClr val="tx1"/>
                </a:solidFill>
              </a:rPr>
              <a:t>A goals of care conversation is also indicated when any patient, regardless of health status, indicates that they would like to discuss or limit life-sustaining treatment.</a:t>
            </a:r>
          </a:p>
          <a:p>
            <a:pPr marL="171450" indent="-171450">
              <a:buFont typeface="Arial" panose="020B0604020202020204" pitchFamily="34" charset="0"/>
              <a:buChar char="•"/>
            </a:pPr>
            <a:r>
              <a:rPr lang="en-US" b="0" baseline="0" dirty="0">
                <a:solidFill>
                  <a:schemeClr val="tx1"/>
                </a:solidFill>
              </a:rPr>
              <a:t>Goals of care conversations may take more than one appointment, and involve more than one clinician.</a:t>
            </a:r>
          </a:p>
          <a:p>
            <a:pPr marL="171450" indent="-171450">
              <a:buFont typeface="Arial" panose="020B0604020202020204" pitchFamily="34" charset="0"/>
              <a:buChar char="•"/>
            </a:pPr>
            <a:r>
              <a:rPr lang="en-US" b="0" baseline="0" dirty="0">
                <a:solidFill>
                  <a:schemeClr val="tx1"/>
                </a:solidFill>
              </a:rPr>
              <a:t>Values and goals may change over the course of illness.  Revisit the discussion whenever there is an indication that the patient’s goals or preferences may have changed.   Clues:  change in disease process or symptoms; admission to the hospital.</a:t>
            </a:r>
            <a:endParaRPr lang="en-US" b="0" dirty="0">
              <a:solidFill>
                <a:schemeClr val="tx1"/>
              </a:solidFill>
            </a:endParaRP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957D823-DBB2-49E6-A8DB-85C62D16A88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4372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dirty="0">
              <a:solidFill>
                <a:schemeClr val="tx1"/>
              </a:solidFill>
            </a:endParaRPr>
          </a:p>
          <a:p>
            <a:r>
              <a:rPr lang="en-US" baseline="0" dirty="0">
                <a:solidFill>
                  <a:schemeClr val="tx1"/>
                </a:solidFill>
              </a:rPr>
              <a:t>Let’s talk about which team members can take on which roles. </a:t>
            </a:r>
            <a:r>
              <a:rPr lang="en-US" i="0" baseline="0" dirty="0">
                <a:solidFill>
                  <a:schemeClr val="tx1"/>
                </a:solidFill>
              </a:rPr>
              <a:t>[Explain abbreviations, e.g., C = Chaplain, P = Psychologist, APRN  = Nurse Practitioner)</a:t>
            </a:r>
          </a:p>
          <a:p>
            <a:endParaRPr lang="en-US" baseline="0" dirty="0">
              <a:solidFill>
                <a:schemeClr val="tx1"/>
              </a:solidFill>
            </a:endParaRPr>
          </a:p>
          <a:p>
            <a:r>
              <a:rPr lang="en-US" baseline="0" dirty="0">
                <a:solidFill>
                  <a:schemeClr val="tx1"/>
                </a:solidFill>
              </a:rPr>
              <a:t>I’m going to name a task, and you tell me whether it’s something all team members can do, or if it’s something only practitioners are authorized to do.</a:t>
            </a:r>
          </a:p>
          <a:p>
            <a:r>
              <a:rPr lang="en-US" baseline="0" dirty="0">
                <a:solidFill>
                  <a:schemeClr val="tx1"/>
                </a:solidFill>
              </a:rPr>
              <a:t>[Read each role, wait for the answer, then *Click* to show it on the slide.]</a:t>
            </a:r>
          </a:p>
          <a:p>
            <a:pPr marL="228600" lvl="0" indent="-228600">
              <a:buFont typeface="+mj-lt"/>
              <a:buAutoNum type="arabicPeriod"/>
            </a:pPr>
            <a:r>
              <a:rPr lang="en-US" baseline="0" dirty="0">
                <a:solidFill>
                  <a:schemeClr val="tx1"/>
                </a:solidFill>
              </a:rPr>
              <a:t>Introduce the goals of care conversation to the patient or family. </a:t>
            </a:r>
          </a:p>
          <a:p>
            <a:pPr marL="228600" lvl="0" indent="-228600">
              <a:buFont typeface="+mj-lt"/>
              <a:buAutoNum type="arabicPeriod"/>
            </a:pPr>
            <a:r>
              <a:rPr lang="en-US" baseline="0" dirty="0">
                <a:solidFill>
                  <a:schemeClr val="tx1"/>
                </a:solidFill>
              </a:rPr>
              <a:t>Discuss role and identity of the surrogate. </a:t>
            </a:r>
          </a:p>
          <a:p>
            <a:pPr marL="228600" lvl="0" indent="-228600">
              <a:buFont typeface="+mj-lt"/>
              <a:buAutoNum type="arabicPeriod"/>
            </a:pPr>
            <a:r>
              <a:rPr lang="en-US" baseline="0" dirty="0">
                <a:solidFill>
                  <a:schemeClr val="tx1"/>
                </a:solidFill>
              </a:rPr>
              <a:t>Elicit patient’s understanding of diagnosis and prognosis</a:t>
            </a:r>
          </a:p>
          <a:p>
            <a:pPr marL="228600" lvl="0" indent="-228600">
              <a:buFont typeface="+mj-lt"/>
              <a:buAutoNum type="arabicPeriod"/>
            </a:pPr>
            <a:r>
              <a:rPr lang="en-US" baseline="0" dirty="0">
                <a:solidFill>
                  <a:schemeClr val="tx1"/>
                </a:solidFill>
              </a:rPr>
              <a:t>Deliver news about diagnosis prognosis (answer: MD/APRN/PA only)</a:t>
            </a:r>
          </a:p>
          <a:p>
            <a:pPr marL="228600" lvl="0" indent="-228600">
              <a:buFont typeface="+mj-lt"/>
              <a:buAutoNum type="arabicPeriod"/>
            </a:pPr>
            <a:r>
              <a:rPr lang="en-US" baseline="0" dirty="0">
                <a:solidFill>
                  <a:schemeClr val="tx1"/>
                </a:solidFill>
              </a:rPr>
              <a:t>Elicit  patient’s values and goals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solidFill>
                  <a:schemeClr val="tx1"/>
                </a:solidFill>
              </a:rPr>
              <a:t>Provide basic information about life-sustaining treatments and services to support the patient’s goals</a:t>
            </a:r>
          </a:p>
          <a:p>
            <a:pPr marL="228600" lvl="0" indent="-228600">
              <a:buFont typeface="+mj-lt"/>
              <a:buAutoNum type="arabicPeriod"/>
            </a:pPr>
            <a:r>
              <a:rPr lang="en-US" baseline="0" dirty="0">
                <a:solidFill>
                  <a:schemeClr val="tx1"/>
                </a:solidFill>
              </a:rPr>
              <a:t>Establish a life-sustaining treatment plan with the patient or surrogate (answer: MD/APRN/PA only)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solidFill>
                  <a:schemeClr val="tx1"/>
                </a:solidFill>
              </a:rPr>
              <a:t>Document the conversation</a:t>
            </a:r>
          </a:p>
          <a:p>
            <a:pPr marL="228600" lvl="0" indent="-228600">
              <a:buFont typeface="+mj-lt"/>
              <a:buAutoNum type="arabicPeriod"/>
            </a:pPr>
            <a:r>
              <a:rPr lang="en-US" baseline="0" dirty="0">
                <a:solidFill>
                  <a:schemeClr val="tx1"/>
                </a:solidFill>
              </a:rPr>
              <a:t>Complete Life Sustaining Treatment Progress Note and Orders (answer: MD/APRN/PA only) </a:t>
            </a:r>
          </a:p>
          <a:p>
            <a:endParaRPr lang="en-US" baseline="0" dirty="0">
              <a:solidFill>
                <a:schemeClr val="tx1"/>
              </a:solidFill>
            </a:endParaRPr>
          </a:p>
          <a:p>
            <a:r>
              <a:rPr lang="en-US" baseline="0" dirty="0">
                <a:solidFill>
                  <a:schemeClr val="tx1"/>
                </a:solidFill>
              </a:rPr>
              <a:t>This training will help clinicians accomplish the tasks in left column.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B2931A4-DE08-4BAA-B781-B0C8B90AF06F}" type="slidenum">
              <a:rPr lang="en-US" smtClean="0"/>
              <a:t>18</a:t>
            </a:fld>
            <a:endParaRPr lang="en-US" dirty="0"/>
          </a:p>
        </p:txBody>
      </p:sp>
    </p:spTree>
    <p:extLst>
      <p:ext uri="{BB962C8B-B14F-4D97-AF65-F5344CB8AC3E}">
        <p14:creationId xmlns:p14="http://schemas.microsoft.com/office/powerpoint/2010/main" val="38415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r>
              <a:rPr lang="en-US" b="0" dirty="0">
                <a:solidFill>
                  <a:schemeClr val="tx1"/>
                </a:solidFill>
              </a:rPr>
              <a:t>[Ask</a:t>
            </a:r>
            <a:r>
              <a:rPr lang="en-US" b="0" baseline="0" dirty="0">
                <a:solidFill>
                  <a:schemeClr val="tx1"/>
                </a:solidFill>
              </a:rPr>
              <a:t> learners:]  What’s challenging when talking to patients or families about serious illness and care near the end of life?</a:t>
            </a:r>
          </a:p>
          <a:p>
            <a:r>
              <a:rPr lang="en-US" b="0" baseline="0" dirty="0">
                <a:solidFill>
                  <a:schemeClr val="tx1"/>
                </a:solidFill>
              </a:rPr>
              <a:t>[Facilitate brief discussion.]</a:t>
            </a:r>
          </a:p>
          <a:p>
            <a:endParaRPr lang="en-US" b="0" baseline="0" dirty="0">
              <a:solidFill>
                <a:schemeClr val="tx1"/>
              </a:solidFill>
            </a:endParaRPr>
          </a:p>
          <a:p>
            <a:r>
              <a:rPr lang="en-US" b="0" baseline="0" dirty="0">
                <a:solidFill>
                  <a:schemeClr val="tx1"/>
                </a:solidFill>
              </a:rPr>
              <a:t>[REMINDER: Use communication skills and facilitation skills to respond to challenging responses or questions rather than providing “answers.”]  </a:t>
            </a:r>
            <a:r>
              <a:rPr lang="en-US" baseline="0" dirty="0">
                <a:solidFill>
                  <a:schemeClr val="tx1"/>
                </a:solidFill>
              </a:rPr>
              <a:t> </a:t>
            </a:r>
          </a:p>
          <a:p>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solidFill>
                  <a:schemeClr val="tx1"/>
                </a:solidFill>
              </a:rPr>
              <a:t>[Wrap up by s</a:t>
            </a:r>
            <a:r>
              <a:rPr lang="en-US" i="1" baseline="0" dirty="0">
                <a:solidFill>
                  <a:schemeClr val="tx1"/>
                </a:solidFill>
              </a:rPr>
              <a:t>ummarizing  </a:t>
            </a:r>
            <a:r>
              <a:rPr lang="en-US" baseline="0" dirty="0">
                <a:solidFill>
                  <a:schemeClr val="tx1"/>
                </a:solidFill>
              </a:rPr>
              <a:t>responses, and explain that will learn skills to help them respond to these challenging situations.]</a:t>
            </a:r>
          </a:p>
          <a:p>
            <a:endParaRPr lang="en-US" baseline="0" dirty="0">
              <a:solidFill>
                <a:schemeClr val="tx1"/>
              </a:solidFill>
            </a:endParaRPr>
          </a:p>
          <a:p>
            <a:endParaRPr lang="en-US" baseline="0" dirty="0">
              <a:solidFill>
                <a:schemeClr val="tx1"/>
              </a:solidFill>
            </a:endParaRPr>
          </a:p>
          <a:p>
            <a:r>
              <a:rPr lang="en-US" baseline="0" dirty="0">
                <a:solidFill>
                  <a:schemeClr val="tx1"/>
                </a:solidFill>
              </a:rPr>
              <a:t>[HINT: To avoid time-consuming tangents, use a ‘parking lot,’ or let learners know if the training will address the issues raised by the learner.]</a:t>
            </a:r>
          </a:p>
          <a:p>
            <a:pPr defTabSz="914350">
              <a:defRPr/>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2249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686">
              <a:defRPr/>
            </a:pPr>
            <a:r>
              <a:rPr lang="en-US" b="1" dirty="0">
                <a:solidFill>
                  <a:schemeClr val="tx1"/>
                </a:solidFill>
              </a:rPr>
              <a:t>FACILITATOR NOTES</a:t>
            </a:r>
          </a:p>
          <a:p>
            <a:pPr defTabSz="474686">
              <a:defRPr/>
            </a:pPr>
            <a:endParaRPr lang="en-US" b="1" dirty="0">
              <a:solidFill>
                <a:schemeClr val="tx1"/>
              </a:solidFill>
            </a:endParaRPr>
          </a:p>
          <a:p>
            <a:pPr defTabSz="474686">
              <a:defRPr/>
            </a:pPr>
            <a:r>
              <a:rPr lang="en-US" b="1" dirty="0">
                <a:solidFill>
                  <a:schemeClr val="tx1"/>
                </a:solidFill>
              </a:rPr>
              <a:t>[Get started]</a:t>
            </a:r>
          </a:p>
          <a:p>
            <a:pPr marL="178007" indent="-178007" defTabSz="465861">
              <a:buFont typeface="Arial"/>
              <a:buChar char="•"/>
              <a:defRPr/>
            </a:pPr>
            <a:r>
              <a:rPr lang="en-US" dirty="0">
                <a:solidFill>
                  <a:schemeClr val="tx1"/>
                </a:solidFill>
              </a:rPr>
              <a:t>Introduce yourself - basic information:</a:t>
            </a:r>
            <a:r>
              <a:rPr lang="en-US" baseline="0" dirty="0">
                <a:solidFill>
                  <a:schemeClr val="tx1"/>
                </a:solidFill>
              </a:rPr>
              <a:t> </a:t>
            </a:r>
            <a:r>
              <a:rPr lang="en-US" dirty="0">
                <a:solidFill>
                  <a:schemeClr val="tx1"/>
                </a:solidFill>
              </a:rPr>
              <a:t>name, location, discipline,</a:t>
            </a:r>
            <a:r>
              <a:rPr lang="en-US" baseline="0" dirty="0">
                <a:solidFill>
                  <a:schemeClr val="tx1"/>
                </a:solidFill>
              </a:rPr>
              <a:t> and role as training faculty</a:t>
            </a:r>
            <a:endParaRPr lang="en-US" dirty="0">
              <a:solidFill>
                <a:schemeClr val="tx1"/>
              </a:solidFill>
            </a:endParaRPr>
          </a:p>
          <a:p>
            <a:pPr marL="178007" indent="-178007" defTabSz="465861">
              <a:buFont typeface="Arial"/>
              <a:buChar char="•"/>
              <a:defRPr/>
            </a:pPr>
            <a:r>
              <a:rPr lang="en-US" i="0" dirty="0">
                <a:solidFill>
                  <a:schemeClr val="tx1"/>
                </a:solidFill>
              </a:rPr>
              <a:t>Ask</a:t>
            </a:r>
            <a:r>
              <a:rPr lang="en-US" i="0" baseline="0" dirty="0">
                <a:solidFill>
                  <a:schemeClr val="tx1"/>
                </a:solidFill>
              </a:rPr>
              <a:t> learners </a:t>
            </a:r>
            <a:r>
              <a:rPr lang="en-US" i="0" dirty="0">
                <a:solidFill>
                  <a:schemeClr val="tx1"/>
                </a:solidFill>
              </a:rPr>
              <a:t>to share name, location, current role/discipline, &amp; why interested in training</a:t>
            </a:r>
          </a:p>
          <a:p>
            <a:pPr marL="643868" lvl="1" indent="-178007" defTabSz="465861">
              <a:buFont typeface="Arial"/>
              <a:buChar char="•"/>
              <a:defRPr/>
            </a:pPr>
            <a:endParaRPr lang="en-US" dirty="0">
              <a:solidFill>
                <a:schemeClr val="tx1"/>
              </a:solidFill>
            </a:endParaRPr>
          </a:p>
          <a:p>
            <a:pPr defTabSz="931723">
              <a:defRPr/>
            </a:pPr>
            <a:r>
              <a:rPr lang="en-US" b="1" dirty="0">
                <a:solidFill>
                  <a:schemeClr val="tx1"/>
                </a:solidFill>
              </a:rPr>
              <a:t>[Review agenda and class materials]</a:t>
            </a:r>
          </a:p>
          <a:p>
            <a:pPr marL="174698" indent="-174698">
              <a:buFont typeface="Arial" panose="020B0604020202020204" pitchFamily="34" charset="0"/>
              <a:buChar char="•"/>
            </a:pPr>
            <a:r>
              <a:rPr lang="en-US" dirty="0">
                <a:solidFill>
                  <a:schemeClr val="tx1"/>
                </a:solidFill>
              </a:rPr>
              <a:t>Go over the agenda –</a:t>
            </a:r>
            <a:r>
              <a:rPr lang="en-US" baseline="0" dirty="0">
                <a:solidFill>
                  <a:schemeClr val="tx1"/>
                </a:solidFill>
              </a:rPr>
              <a:t> point out breaks and where restrooms are located</a:t>
            </a:r>
            <a:endParaRPr lang="en-US" dirty="0">
              <a:solidFill>
                <a:schemeClr val="tx1"/>
              </a:solidFill>
            </a:endParaRPr>
          </a:p>
          <a:p>
            <a:pPr marL="174698" indent="-174698">
              <a:buFont typeface="Arial" panose="020B0604020202020204" pitchFamily="34" charset="0"/>
              <a:buChar char="•"/>
            </a:pPr>
            <a:r>
              <a:rPr lang="en-US" dirty="0">
                <a:solidFill>
                  <a:schemeClr val="tx1"/>
                </a:solidFill>
              </a:rPr>
              <a:t>Briefly explain the materials </a:t>
            </a:r>
          </a:p>
          <a:p>
            <a:pPr marL="174698" indent="-174698">
              <a:buFont typeface="Arial" panose="020B0604020202020204" pitchFamily="34" charset="0"/>
              <a:buChar char="•"/>
            </a:pPr>
            <a:endParaRPr lang="en-US" dirty="0">
              <a:solidFill>
                <a:schemeClr val="tx1"/>
              </a:solidFill>
            </a:endParaRPr>
          </a:p>
          <a:p>
            <a:r>
              <a:rPr lang="en-US" b="1" dirty="0">
                <a:solidFill>
                  <a:schemeClr val="tx1"/>
                </a:solidFill>
              </a:rPr>
              <a:t>[Review</a:t>
            </a:r>
            <a:r>
              <a:rPr lang="en-US" b="1" baseline="0" dirty="0">
                <a:solidFill>
                  <a:schemeClr val="tx1"/>
                </a:solidFill>
              </a:rPr>
              <a:t> ground rules]</a:t>
            </a:r>
          </a:p>
          <a:p>
            <a:pPr marL="174698" indent="-174698">
              <a:buFont typeface="Arial" panose="020B0604020202020204" pitchFamily="34" charset="0"/>
              <a:buChar char="•"/>
            </a:pPr>
            <a:r>
              <a:rPr lang="en-US" b="0" baseline="0" dirty="0">
                <a:solidFill>
                  <a:schemeClr val="tx1"/>
                </a:solidFill>
              </a:rPr>
              <a:t>There will be many opportunities for discussion which may involve sharing personal/professional experiences</a:t>
            </a:r>
          </a:p>
          <a:p>
            <a:pPr marL="631898" lvl="1" indent="-174698">
              <a:buFont typeface="Arial" panose="020B0604020202020204" pitchFamily="34" charset="0"/>
              <a:buChar char="•"/>
            </a:pPr>
            <a:r>
              <a:rPr lang="en-US" b="0" baseline="0" dirty="0">
                <a:solidFill>
                  <a:schemeClr val="tx1"/>
                </a:solidFill>
              </a:rPr>
              <a:t>Please respect each other’s privacy – what is shared in this room, stays in this room</a:t>
            </a:r>
          </a:p>
          <a:p>
            <a:pPr marL="631898" lvl="1" indent="-174698">
              <a:buFont typeface="Arial" panose="020B0604020202020204" pitchFamily="34" charset="0"/>
              <a:buChar char="•"/>
            </a:pPr>
            <a:r>
              <a:rPr lang="en-US" b="0" baseline="0" dirty="0">
                <a:solidFill>
                  <a:schemeClr val="tx1"/>
                </a:solidFill>
              </a:rPr>
              <a:t>Please respect each other’s personal values, the same as we respect our patient’s values when they share them with us</a:t>
            </a:r>
          </a:p>
          <a:p>
            <a:pPr marL="174698" indent="-174698">
              <a:buFont typeface="Arial" panose="020B0604020202020204" pitchFamily="34" charset="0"/>
              <a:buChar char="•"/>
            </a:pPr>
            <a:r>
              <a:rPr lang="en-US" b="0" baseline="0" dirty="0">
                <a:solidFill>
                  <a:schemeClr val="tx1"/>
                </a:solidFill>
              </a:rPr>
              <a:t>It is expected that you attend the entire training; please mute cell phones/pagers &amp; use the breaks to return messages </a:t>
            </a:r>
            <a:endParaRPr lang="en-US" b="0"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4B2931A4-DE08-4BAA-B781-B0C8B90AF06F}" type="slidenum">
              <a:rPr lang="en-US" smtClean="0"/>
              <a:t>2</a:t>
            </a:fld>
            <a:endParaRPr lang="en-US" dirty="0"/>
          </a:p>
        </p:txBody>
      </p:sp>
    </p:spTree>
    <p:extLst>
      <p:ext uri="{BB962C8B-B14F-4D97-AF65-F5344CB8AC3E}">
        <p14:creationId xmlns:p14="http://schemas.microsoft.com/office/powerpoint/2010/main" val="2905462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b="1" dirty="0">
                <a:solidFill>
                  <a:schemeClr val="tx1"/>
                </a:solidFill>
              </a:rPr>
              <a:t>FACILITATOR NOTES</a:t>
            </a:r>
          </a:p>
          <a:p>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[Review the slide]</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a:t>
            </a:r>
            <a:r>
              <a:rPr lang="en-US" sz="1200" b="0" kern="1200" cap="all" dirty="0">
                <a:solidFill>
                  <a:schemeClr val="tx1"/>
                </a:solidFill>
                <a:effectLst/>
                <a:latin typeface="+mn-lt"/>
                <a:ea typeface="+mn-ea"/>
                <a:cs typeface="+mn-cs"/>
              </a:rPr>
              <a:t>attitude</a:t>
            </a:r>
            <a:r>
              <a:rPr lang="en-US" sz="1200" b="0" kern="1200" dirty="0">
                <a:solidFill>
                  <a:schemeClr val="tx1"/>
                </a:solidFill>
                <a:effectLst/>
                <a:latin typeface="+mn-lt"/>
                <a:ea typeface="+mn-ea"/>
                <a:cs typeface="+mn-cs"/>
              </a:rPr>
              <a:t> the clinician brings to a Goals of Care Conversation is pivotal.</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Create a safe, open environment that fosters partnership.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Check</a:t>
            </a:r>
            <a:r>
              <a:rPr lang="en-US" sz="1200" i="0" kern="1200" baseline="0" dirty="0">
                <a:solidFill>
                  <a:schemeClr val="tx1"/>
                </a:solidFill>
                <a:effectLst/>
                <a:latin typeface="+mn-lt"/>
                <a:ea typeface="+mn-ea"/>
                <a:cs typeface="+mn-cs"/>
              </a:rPr>
              <a:t> to make sure the</a:t>
            </a:r>
            <a:r>
              <a:rPr lang="en-US" sz="1200" i="0" kern="1200" dirty="0">
                <a:solidFill>
                  <a:schemeClr val="tx1"/>
                </a:solidFill>
                <a:effectLst/>
                <a:latin typeface="+mn-lt"/>
                <a:ea typeface="+mn-ea"/>
                <a:cs typeface="+mn-cs"/>
              </a:rPr>
              <a:t> conversation is moving at a pace that is comfortable for the patient.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Believe in the patient’s ability to make difficult decisions.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Allow the patient to discover their own understanding through their experiences, thoughts and emotions.</a:t>
            </a:r>
          </a:p>
          <a:p>
            <a:endParaRPr lang="en-US" dirty="0"/>
          </a:p>
          <a:p>
            <a:r>
              <a:rPr lang="en-US" dirty="0"/>
              <a:t>The</a:t>
            </a:r>
            <a:r>
              <a:rPr lang="en-US" baseline="0" dirty="0"/>
              <a:t> clinician’s attitude is the foundation. The communication skills and tools we will talk about are parts that are built on this foundation.</a:t>
            </a:r>
            <a:endParaRPr lang="en-US" dirty="0"/>
          </a:p>
        </p:txBody>
      </p:sp>
      <p:sp>
        <p:nvSpPr>
          <p:cNvPr id="4" name="Slide Number Placeholder 3"/>
          <p:cNvSpPr>
            <a:spLocks noGrp="1"/>
          </p:cNvSpPr>
          <p:nvPr>
            <p:ph type="sldNum" sz="quarter" idx="10"/>
          </p:nvPr>
        </p:nvSpPr>
        <p:spPr/>
        <p:txBody>
          <a:bodyPr/>
          <a:lstStyle/>
          <a:p>
            <a:fld id="{4B2931A4-DE08-4BAA-B781-B0C8B90AF06F}" type="slidenum">
              <a:rPr lang="en-US" smtClean="0"/>
              <a:t>20</a:t>
            </a:fld>
            <a:endParaRPr lang="en-US" dirty="0"/>
          </a:p>
        </p:txBody>
      </p:sp>
    </p:spTree>
    <p:extLst>
      <p:ext uri="{BB962C8B-B14F-4D97-AF65-F5344CB8AC3E}">
        <p14:creationId xmlns:p14="http://schemas.microsoft.com/office/powerpoint/2010/main" val="212762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b="1" dirty="0">
                <a:solidFill>
                  <a:schemeClr val="tx1"/>
                </a:solidFill>
              </a:rPr>
              <a:t>FACILITATOR NOTES</a:t>
            </a:r>
          </a:p>
          <a:p>
            <a:pPr defTabSz="914300">
              <a:defRPr/>
            </a:pPr>
            <a:endParaRPr lang="en-US" b="1" dirty="0">
              <a:solidFill>
                <a:schemeClr val="tx1"/>
              </a:solidFill>
            </a:endParaRPr>
          </a:p>
          <a:p>
            <a:pPr defTabSz="914300">
              <a:defRPr/>
            </a:pPr>
            <a:r>
              <a:rPr lang="en-US" b="0" dirty="0">
                <a:solidFill>
                  <a:schemeClr val="tx1"/>
                </a:solidFill>
              </a:rPr>
              <a:t>[Review the slide]</a:t>
            </a:r>
          </a:p>
          <a:p>
            <a:pPr defTabSz="914300">
              <a:defRPr/>
            </a:pPr>
            <a:endParaRPr lang="en-US" dirty="0">
              <a:solidFill>
                <a:schemeClr val="tx1"/>
              </a:solidFill>
            </a:endParaRPr>
          </a:p>
          <a:p>
            <a:pPr defTabSz="914300">
              <a:defRPr/>
            </a:pPr>
            <a:r>
              <a:rPr lang="en-US" dirty="0">
                <a:solidFill>
                  <a:schemeClr val="tx1"/>
                </a:solidFill>
              </a:rPr>
              <a:t>[Additional</a:t>
            </a:r>
            <a:r>
              <a:rPr lang="en-US" baseline="0" dirty="0">
                <a:solidFill>
                  <a:schemeClr val="tx1"/>
                </a:solidFill>
              </a:rPr>
              <a:t> points:]</a:t>
            </a:r>
            <a:endParaRPr lang="en-US" dirty="0">
              <a:solidFill>
                <a:schemeClr val="tx1"/>
              </a:solidFill>
            </a:endParaRPr>
          </a:p>
          <a:p>
            <a:pPr marL="171441" indent="-171441" defTabSz="914300">
              <a:buFont typeface="Arial" panose="020B0604020202020204" pitchFamily="34" charset="0"/>
              <a:buChar char="•"/>
              <a:defRPr/>
            </a:pPr>
            <a:r>
              <a:rPr lang="en-US" baseline="0" dirty="0">
                <a:solidFill>
                  <a:schemeClr val="tx1"/>
                </a:solidFill>
              </a:rPr>
              <a:t>Using </a:t>
            </a:r>
            <a:r>
              <a:rPr lang="en-US" dirty="0">
                <a:solidFill>
                  <a:schemeClr val="tx1"/>
                </a:solidFill>
              </a:rPr>
              <a:t>communication</a:t>
            </a:r>
            <a:r>
              <a:rPr lang="en-US" baseline="0" dirty="0">
                <a:solidFill>
                  <a:schemeClr val="tx1"/>
                </a:solidFill>
              </a:rPr>
              <a:t> skills effectively is </a:t>
            </a:r>
            <a:r>
              <a:rPr lang="en-US" dirty="0">
                <a:solidFill>
                  <a:schemeClr val="tx1"/>
                </a:solidFill>
              </a:rPr>
              <a:t>like learning a sport or how to play an instrument – it takes practice.  </a:t>
            </a:r>
          </a:p>
          <a:p>
            <a:pPr marL="171441" indent="-171441" defTabSz="914300">
              <a:buFont typeface="Arial" panose="020B0604020202020204" pitchFamily="34" charset="0"/>
              <a:buChar char="•"/>
              <a:defRPr/>
            </a:pPr>
            <a:r>
              <a:rPr lang="en-US" dirty="0">
                <a:solidFill>
                  <a:schemeClr val="tx1"/>
                </a:solidFill>
              </a:rPr>
              <a:t>Just</a:t>
            </a:r>
            <a:r>
              <a:rPr lang="en-US" baseline="0" dirty="0">
                <a:solidFill>
                  <a:schemeClr val="tx1"/>
                </a:solidFill>
              </a:rPr>
              <a:t> k</a:t>
            </a:r>
            <a:r>
              <a:rPr lang="en-US" dirty="0">
                <a:solidFill>
                  <a:schemeClr val="tx1"/>
                </a:solidFill>
              </a:rPr>
              <a:t>nowing how to talk is not enough!  These skills don’t usually come naturally</a:t>
            </a:r>
            <a:r>
              <a:rPr lang="en-US" baseline="0" dirty="0">
                <a:solidFill>
                  <a:schemeClr val="tx1"/>
                </a:solidFill>
              </a:rPr>
              <a:t> – they are learned.</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17910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olidFill>
                  <a:schemeClr val="tx1"/>
                </a:solidFill>
              </a:rPr>
              <a:t>FACILITATOR NOTES</a:t>
            </a:r>
          </a:p>
          <a:p>
            <a:endParaRPr lang="en-US" b="1" baseline="0" dirty="0">
              <a:solidFill>
                <a:schemeClr val="tx1"/>
              </a:solidFill>
            </a:endParaRPr>
          </a:p>
          <a:p>
            <a:r>
              <a:rPr lang="en-US" b="0" baseline="0" dirty="0">
                <a:solidFill>
                  <a:schemeClr val="tx1"/>
                </a:solidFill>
              </a:rPr>
              <a:t>Goals of care conversations often address difficult topics – loss, illness, care at the end of life – so it isn’t unusual for patients to experience emotion during the discussion.</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baseline="0" dirty="0">
                <a:solidFill>
                  <a:schemeClr val="tx1"/>
                </a:solidFill>
              </a:rPr>
              <a:t>Emotion impacts a person’s ability to process information.</a:t>
            </a:r>
          </a:p>
          <a:p>
            <a:pPr marL="628641" lvl="1" indent="-171441">
              <a:buFont typeface="Arial" panose="020B0604020202020204" pitchFamily="34" charset="0"/>
              <a:buChar char="•"/>
            </a:pPr>
            <a:r>
              <a:rPr lang="en-US" baseline="0" dirty="0">
                <a:solidFill>
                  <a:schemeClr val="tx1"/>
                </a:solidFill>
              </a:rPr>
              <a:t>Increased stress and anxiety triggers the “fight or flight” mechanism</a:t>
            </a:r>
          </a:p>
          <a:p>
            <a:pPr marL="628641" lvl="1" indent="-171441">
              <a:buFont typeface="Arial" panose="020B0604020202020204" pitchFamily="34" charset="0"/>
              <a:buChar char="•"/>
            </a:pPr>
            <a:r>
              <a:rPr lang="en-US" baseline="0" dirty="0">
                <a:solidFill>
                  <a:schemeClr val="tx1"/>
                </a:solidFill>
              </a:rPr>
              <a:t>During situations of high stress/anxiety, the frontal cortex of the brain does not process information as effectively. It impairs our ability to process information and make decisions. </a:t>
            </a:r>
          </a:p>
          <a:p>
            <a:endParaRPr lang="en-US" dirty="0"/>
          </a:p>
          <a:p>
            <a:r>
              <a:rPr lang="en-US" dirty="0"/>
              <a:t>[Optional]</a:t>
            </a:r>
          </a:p>
          <a:p>
            <a:r>
              <a:rPr lang="en-US" dirty="0"/>
              <a:t>[Ask</a:t>
            </a:r>
            <a:r>
              <a:rPr lang="en-US" baseline="0" dirty="0"/>
              <a:t> learners:]  Have you ever been in a situation where you heard some bad news, emotions were high, and you didn’t process what people were saying for a while afterward?  [REMINDER: Facilitate discussion using communication skills.]</a:t>
            </a:r>
            <a:endParaRPr lang="en-US" dirty="0"/>
          </a:p>
        </p:txBody>
      </p:sp>
      <p:sp>
        <p:nvSpPr>
          <p:cNvPr id="4" name="Slide Number Placeholder 3"/>
          <p:cNvSpPr>
            <a:spLocks noGrp="1"/>
          </p:cNvSpPr>
          <p:nvPr>
            <p:ph type="sldNum" sz="quarter" idx="10"/>
          </p:nvPr>
        </p:nvSpPr>
        <p:spPr/>
        <p:txBody>
          <a:bodyPr/>
          <a:lstStyle/>
          <a:p>
            <a:fld id="{4B2931A4-DE08-4BAA-B781-B0C8B90AF06F}" type="slidenum">
              <a:rPr lang="en-US" smtClean="0"/>
              <a:t>22</a:t>
            </a:fld>
            <a:endParaRPr lang="en-US" dirty="0"/>
          </a:p>
        </p:txBody>
      </p:sp>
    </p:spTree>
    <p:extLst>
      <p:ext uri="{BB962C8B-B14F-4D97-AF65-F5344CB8AC3E}">
        <p14:creationId xmlns:p14="http://schemas.microsoft.com/office/powerpoint/2010/main" val="426042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a:t>
            </a:r>
            <a:r>
              <a:rPr lang="en-US" b="1" baseline="0" dirty="0">
                <a:solidFill>
                  <a:schemeClr val="tx1"/>
                </a:solidFill>
              </a:rPr>
              <a:t> NOTES </a:t>
            </a:r>
          </a:p>
          <a:p>
            <a:endParaRPr lang="en-US" b="0" baseline="0" dirty="0">
              <a:solidFill>
                <a:schemeClr val="tx1"/>
              </a:solidFill>
            </a:endParaRPr>
          </a:p>
          <a:p>
            <a:r>
              <a:rPr lang="en-US" b="0" baseline="0" dirty="0">
                <a:solidFill>
                  <a:schemeClr val="tx1"/>
                </a:solidFill>
              </a:rPr>
              <a:t>Emotional responses are not the same for everyone.  [Ask learners:] What cues tell you that a patient is experiencing emotion?  [Elicit several responses.]</a:t>
            </a:r>
          </a:p>
          <a:p>
            <a:endParaRPr lang="en-US" b="0" baseline="0" dirty="0">
              <a:solidFill>
                <a:schemeClr val="tx1"/>
              </a:solidFill>
            </a:endParaRPr>
          </a:p>
          <a:p>
            <a:r>
              <a:rPr lang="en-US" b="0" baseline="0" dirty="0">
                <a:solidFill>
                  <a:schemeClr val="tx1"/>
                </a:solidFill>
              </a:rPr>
              <a:t>[*Click* to show patient cues.  Highlight those the learners didn’t mention.]</a:t>
            </a:r>
            <a:endParaRPr lang="en-US" b="1" baseline="0" dirty="0">
              <a:solidFill>
                <a:schemeClr val="tx1"/>
              </a:solidFill>
            </a:endParaRPr>
          </a:p>
          <a:p>
            <a:endParaRPr lang="en-US" b="1" baseline="0" dirty="0">
              <a:solidFill>
                <a:schemeClr val="tx1"/>
              </a:solidFill>
            </a:endParaRPr>
          </a:p>
          <a:p>
            <a:pPr marL="0" indent="0">
              <a:buFont typeface="Arial" panose="020B0604020202020204" pitchFamily="34" charset="0"/>
              <a:buNone/>
            </a:pPr>
            <a:r>
              <a:rPr lang="en-US" b="0" baseline="0" dirty="0">
                <a:solidFill>
                  <a:schemeClr val="tx1"/>
                </a:solidFill>
              </a:rPr>
              <a:t>Let’s unpack the last one.  Sometimes when experiencing high emotion, patients ask a question.  </a:t>
            </a:r>
          </a:p>
          <a:p>
            <a:pPr marL="0" indent="0">
              <a:buFont typeface="Arial" panose="020B0604020202020204" pitchFamily="34" charset="0"/>
              <a:buNone/>
            </a:pPr>
            <a:r>
              <a:rPr lang="en-US" b="0" baseline="0" dirty="0">
                <a:solidFill>
                  <a:schemeClr val="tx1"/>
                </a:solidFill>
              </a:rPr>
              <a:t>[Ask learners:]  What do you naturally want to do when a patient asks a question? (answer it).</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Providing an “answer” is usually NOT what’s needed when emotion is high.  Skills clinicians recognize the emotion behind that question, and respond with EMPATHY to the EMOTION rather than responding with FACTS to the QUESTION.</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If the patient says, “How did I get liver cancer?!?”  it’s much better to say, “It must be so stressful for you,” than to explain the pathogenesis of liver cancer, or to remark on the mysteries of the universe.</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When a patient is experiencing emotion, it is hard not to answer a question with facts!  This is a difficult and important skill.</a:t>
            </a:r>
          </a:p>
          <a:p>
            <a:pPr marL="0" indent="0">
              <a:buFont typeface="Arial" panose="020B0604020202020204" pitchFamily="34" charset="0"/>
              <a:buNone/>
            </a:pPr>
            <a:endParaRPr lang="en-US" b="0" baseline="0" dirty="0">
              <a:solidFill>
                <a:schemeClr val="tx1"/>
              </a:solidFill>
            </a:endParaRPr>
          </a:p>
          <a:p>
            <a:pPr marL="448056" lvl="1" indent="0">
              <a:buNone/>
            </a:pPr>
            <a:endParaRPr lang="en-US" sz="1200" dirty="0"/>
          </a:p>
          <a:p>
            <a:endParaRPr lang="en-US" b="1" dirty="0"/>
          </a:p>
          <a:p>
            <a:endParaRPr lang="en-US" dirty="0"/>
          </a:p>
        </p:txBody>
      </p:sp>
      <p:sp>
        <p:nvSpPr>
          <p:cNvPr id="4" name="Slide Number Placeholder 3"/>
          <p:cNvSpPr>
            <a:spLocks noGrp="1"/>
          </p:cNvSpPr>
          <p:nvPr>
            <p:ph type="sldNum" sz="quarter" idx="10"/>
          </p:nvPr>
        </p:nvSpPr>
        <p:spPr/>
        <p:txBody>
          <a:bodyPr/>
          <a:lstStyle/>
          <a:p>
            <a:fld id="{4B2931A4-DE08-4BAA-B781-B0C8B90AF06F}" type="slidenum">
              <a:rPr lang="en-US" smtClean="0"/>
              <a:t>23</a:t>
            </a:fld>
            <a:endParaRPr lang="en-US" dirty="0"/>
          </a:p>
        </p:txBody>
      </p:sp>
    </p:spTree>
    <p:extLst>
      <p:ext uri="{BB962C8B-B14F-4D97-AF65-F5344CB8AC3E}">
        <p14:creationId xmlns:p14="http://schemas.microsoft.com/office/powerpoint/2010/main" val="4141086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olidFill>
                  <a:schemeClr val="tx1"/>
                </a:solidFill>
              </a:rPr>
              <a:t>FACILITATOR NOTES</a:t>
            </a:r>
          </a:p>
          <a:p>
            <a:endParaRPr lang="en-US" b="1" baseline="0" dirty="0">
              <a:solidFill>
                <a:schemeClr val="tx1"/>
              </a:solidFill>
            </a:endParaRPr>
          </a:p>
          <a:p>
            <a:r>
              <a:rPr lang="en-US" b="0" baseline="0" dirty="0">
                <a:solidFill>
                  <a:schemeClr val="tx1"/>
                </a:solidFill>
              </a:rPr>
              <a:t>Ambivalence is having two or more desires that conflict. [Read the examples on the slide.]</a:t>
            </a:r>
          </a:p>
          <a:p>
            <a:endParaRPr lang="en-US" b="0" baseline="0" dirty="0">
              <a:solidFill>
                <a:schemeClr val="tx1"/>
              </a:solidFill>
            </a:endParaRPr>
          </a:p>
          <a:p>
            <a:r>
              <a:rPr lang="en-US" b="0" baseline="0" dirty="0">
                <a:solidFill>
                  <a:schemeClr val="tx1"/>
                </a:solidFill>
              </a:rPr>
              <a:t>Ambivalence can be very apparent, or can show itself over the course of a conversation.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solidFill>
                  <a:schemeClr val="tx1"/>
                </a:solidFill>
              </a:rPr>
              <a:t>Often, patients aren’t aware that their desires conflict.  Skilled clinicians recognize this and help the patient talk through it.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b="0" baseline="0" dirty="0">
                <a:solidFill>
                  <a:schemeClr val="tx1"/>
                </a:solidFill>
              </a:rPr>
            </a:br>
            <a:endParaRPr lang="en-US" b="0" baseline="0" dirty="0">
              <a:solidFill>
                <a:schemeClr val="tx1"/>
              </a:solidFill>
            </a:endParaRPr>
          </a:p>
          <a:p>
            <a:pPr marL="0" indent="0">
              <a:buFontTx/>
              <a:buNone/>
            </a:pPr>
            <a:endParaRPr lang="en-US" b="0" baseline="0" dirty="0">
              <a:solidFill>
                <a:srgbClr val="FF0000"/>
              </a:solidFill>
            </a:endParaRPr>
          </a:p>
          <a:p>
            <a:pPr marL="0" indent="0">
              <a:buFontTx/>
              <a:buNone/>
            </a:pPr>
            <a:endParaRPr lang="en-US" b="0" baseline="0" dirty="0">
              <a:solidFill>
                <a:srgbClr val="FF0000"/>
              </a:solidFill>
            </a:endParaRPr>
          </a:p>
        </p:txBody>
      </p:sp>
      <p:sp>
        <p:nvSpPr>
          <p:cNvPr id="4" name="Slide Number Placeholder 3"/>
          <p:cNvSpPr>
            <a:spLocks noGrp="1"/>
          </p:cNvSpPr>
          <p:nvPr>
            <p:ph type="sldNum" sz="quarter" idx="10"/>
          </p:nvPr>
        </p:nvSpPr>
        <p:spPr/>
        <p:txBody>
          <a:bodyPr/>
          <a:lstStyle/>
          <a:p>
            <a:fld id="{FE0BE202-4018-44AC-B8E3-F7DECAE584D1}" type="slidenum">
              <a:rPr lang="en-US" smtClean="0"/>
              <a:t>24</a:t>
            </a:fld>
            <a:endParaRPr lang="en-US" dirty="0"/>
          </a:p>
        </p:txBody>
      </p:sp>
    </p:spTree>
    <p:extLst>
      <p:ext uri="{BB962C8B-B14F-4D97-AF65-F5344CB8AC3E}">
        <p14:creationId xmlns:p14="http://schemas.microsoft.com/office/powerpoint/2010/main" val="386508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[Review the slide and read the examples]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Resistance is normal</a:t>
            </a:r>
            <a:r>
              <a:rPr lang="en-US" baseline="0" dirty="0"/>
              <a:t> and can be obvious or unknown.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clinicians, we tend to “know what’s best” and attempt</a:t>
            </a:r>
            <a:r>
              <a:rPr lang="en-US" baseline="0" dirty="0"/>
              <a:t> to tell our patients what they “should” do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Trying to persuade the person to move ahead with something they are resisting is rarely productive and may damage rapport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[Optional]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[Ask learners:] What experiences have you had with patients who were ambivalent or resistance?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[REMEMBER to demonstrate key communication skills while facilitating, rather than giving an answer or a solution.</a:t>
            </a:r>
            <a:r>
              <a:rPr lang="en-US" baseline="0" dirty="0">
                <a:solidFill>
                  <a:schemeClr val="tx1"/>
                </a:solidFill>
              </a:rPr>
              <a: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B2931A4-DE08-4BAA-B781-B0C8B90AF06F}" type="slidenum">
              <a:rPr lang="en-US" smtClean="0"/>
              <a:t>25</a:t>
            </a:fld>
            <a:endParaRPr lang="en-US" dirty="0"/>
          </a:p>
        </p:txBody>
      </p:sp>
    </p:spTree>
    <p:extLst>
      <p:ext uri="{BB962C8B-B14F-4D97-AF65-F5344CB8AC3E}">
        <p14:creationId xmlns:p14="http://schemas.microsoft.com/office/powerpoint/2010/main" val="37707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Using strong communication skills </a:t>
            </a:r>
            <a:r>
              <a:rPr lang="en-US" b="0" baseline="0" dirty="0"/>
              <a:t>is vital in conducting a goals of care conversation, where you are likely to encounter emotion, ambivalence, and resistance.  Today we’re going to focus on five key skills:</a:t>
            </a:r>
          </a:p>
          <a:p>
            <a:pPr marL="171450" indent="-171450">
              <a:buFont typeface="Arial" panose="020B0604020202020204" pitchFamily="34" charset="0"/>
              <a:buChar char="•"/>
            </a:pPr>
            <a:r>
              <a:rPr lang="en-US" b="0" baseline="0" dirty="0"/>
              <a:t>Open-ended questions</a:t>
            </a:r>
          </a:p>
          <a:p>
            <a:pPr marL="171450" indent="-171450">
              <a:buFont typeface="Arial" panose="020B0604020202020204" pitchFamily="34" charset="0"/>
              <a:buChar char="•"/>
            </a:pPr>
            <a:r>
              <a:rPr lang="en-US" b="0" baseline="0" dirty="0"/>
              <a:t>Reflective listening</a:t>
            </a:r>
          </a:p>
          <a:p>
            <a:pPr marL="171450" indent="-171450">
              <a:buFont typeface="Arial" panose="020B0604020202020204" pitchFamily="34" charset="0"/>
              <a:buChar char="•"/>
            </a:pPr>
            <a:r>
              <a:rPr lang="en-US" b="0" baseline="0" dirty="0"/>
              <a:t>Exploring</a:t>
            </a:r>
          </a:p>
          <a:p>
            <a:pPr marL="171450" indent="-171450">
              <a:buFont typeface="Arial" panose="020B0604020202020204" pitchFamily="34" charset="0"/>
              <a:buChar char="•"/>
            </a:pPr>
            <a:r>
              <a:rPr lang="en-US" b="0" baseline="0" dirty="0"/>
              <a:t>Affirmations</a:t>
            </a:r>
          </a:p>
          <a:p>
            <a:pPr marL="171450" indent="-171450">
              <a:buFont typeface="Arial" panose="020B0604020202020204" pitchFamily="34" charset="0"/>
              <a:buChar char="•"/>
            </a:pPr>
            <a:r>
              <a:rPr lang="en-US" b="0" baseline="0" dirty="0"/>
              <a:t>“I wish” statements</a:t>
            </a:r>
          </a:p>
        </p:txBody>
      </p:sp>
      <p:sp>
        <p:nvSpPr>
          <p:cNvPr id="4" name="Slide Number Placeholder 3"/>
          <p:cNvSpPr>
            <a:spLocks noGrp="1"/>
          </p:cNvSpPr>
          <p:nvPr>
            <p:ph type="sldNum" sz="quarter" idx="10"/>
          </p:nvPr>
        </p:nvSpPr>
        <p:spPr/>
        <p:txBody>
          <a:bodyPr/>
          <a:lstStyle/>
          <a:p>
            <a:fld id="{4B2931A4-DE08-4BAA-B781-B0C8B90AF06F}" type="slidenum">
              <a:rPr lang="en-US" smtClean="0"/>
              <a:t>26</a:t>
            </a:fld>
            <a:endParaRPr lang="en-US" dirty="0"/>
          </a:p>
        </p:txBody>
      </p:sp>
    </p:spTree>
    <p:extLst>
      <p:ext uri="{BB962C8B-B14F-4D97-AF65-F5344CB8AC3E}">
        <p14:creationId xmlns:p14="http://schemas.microsoft.com/office/powerpoint/2010/main" val="1037650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[Review the</a:t>
            </a:r>
            <a:r>
              <a:rPr lang="en-US" b="0" baseline="0" dirty="0"/>
              <a:t> slide: purpose of open-ended questions, examples]</a:t>
            </a:r>
          </a:p>
          <a:p>
            <a:endParaRPr lang="en-US" b="0" dirty="0"/>
          </a:p>
          <a:p>
            <a:r>
              <a:rPr lang="en-US" b="0" dirty="0"/>
              <a:t>[Additional</a:t>
            </a:r>
            <a:r>
              <a:rPr lang="en-US" b="0" baseline="0" dirty="0"/>
              <a:t> points:]</a:t>
            </a:r>
            <a:endParaRPr lang="en-US" b="0" dirty="0"/>
          </a:p>
          <a:p>
            <a:pPr marL="171441" marR="0" indent="-171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other hand, closed questions limit the patient’s response to yes/no or a one-word answer</a:t>
            </a:r>
          </a:p>
          <a:p>
            <a:pPr marL="171441" indent="-171441">
              <a:buFont typeface="Arial" panose="020B0604020202020204" pitchFamily="34" charset="0"/>
              <a:buChar char="•"/>
            </a:pPr>
            <a:endParaRPr lang="en-US" baseline="0" dirty="0"/>
          </a:p>
          <a:p>
            <a:pPr marL="171441" indent="-171441">
              <a:buFont typeface="Arial" panose="020B0604020202020204" pitchFamily="34" charset="0"/>
              <a:buChar char="•"/>
            </a:pPr>
            <a:r>
              <a:rPr lang="en-US" baseline="0" dirty="0"/>
              <a:t>Using open-ended questions helps you gain a much more accurate picture of what the patient knows and understands.  </a:t>
            </a:r>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7842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228600" indent="-228600">
              <a:buAutoNum type="arabicPeriod"/>
            </a:pPr>
            <a:r>
              <a:rPr lang="en-US" b="0" dirty="0"/>
              <a:t>[To one participant in the class:]  Pretend you are patient.</a:t>
            </a:r>
            <a:r>
              <a:rPr lang="en-US" b="0" baseline="0" dirty="0"/>
              <a:t>  Do you understand the role of a health care surrogate?  [You will receive a yes/no response, because it is a closed-question.]</a:t>
            </a:r>
          </a:p>
          <a:p>
            <a:pPr marL="228600" indent="-228600">
              <a:buAutoNum type="arabicPeriod"/>
            </a:pPr>
            <a:r>
              <a:rPr lang="en-US" b="0" baseline="0" dirty="0"/>
              <a:t>[Ask learners:] How could this be changed into an open-ended question? [Elicit several responses; confirm open-ended questions.]</a:t>
            </a:r>
          </a:p>
          <a:p>
            <a:pPr marL="228600" indent="-228600">
              <a:buAutoNum type="arabicPeriod"/>
            </a:pPr>
            <a:r>
              <a:rPr lang="en-US" b="0" baseline="0" dirty="0"/>
              <a:t>[*Click* to show an example of an open-ended question]</a:t>
            </a:r>
          </a:p>
          <a:p>
            <a:pPr marL="0" indent="0">
              <a:buFontTx/>
              <a:buNone/>
            </a:pPr>
            <a:endParaRPr lang="en-US" b="0" baseline="0" dirty="0"/>
          </a:p>
          <a:p>
            <a:pPr marL="0" indent="0">
              <a:buFontTx/>
              <a:buNone/>
            </a:pPr>
            <a:r>
              <a:rPr lang="en-US" b="0" baseline="0" dirty="0"/>
              <a:t>[Ask learners:]  Why is an open-ended question better here?</a:t>
            </a:r>
          </a:p>
          <a:p>
            <a:pPr marL="0" indent="0">
              <a:buFontTx/>
              <a:buNone/>
            </a:pPr>
            <a:r>
              <a:rPr lang="en-US" b="0" baseline="0" dirty="0"/>
              <a:t>[If learners don’t mention this:] An open-ended question will elicit much more thorough information about what the patient actually knows, so we can fill in any knowledge gaps. </a:t>
            </a:r>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[Review the</a:t>
            </a:r>
            <a:r>
              <a:rPr lang="en-US" b="0" baseline="0" dirty="0"/>
              <a:t> slide: purpose of simple reflections, example]</a:t>
            </a:r>
          </a:p>
          <a:p>
            <a:endParaRPr lang="en-US" b="0" dirty="0"/>
          </a:p>
          <a:p>
            <a:r>
              <a:rPr lang="en-US" b="0" dirty="0"/>
              <a:t>[Additional</a:t>
            </a:r>
            <a:r>
              <a:rPr lang="en-US" b="0" baseline="0" dirty="0"/>
              <a:t> information:]</a:t>
            </a:r>
            <a:endParaRPr lang="en-US" b="0" dirty="0"/>
          </a:p>
          <a:p>
            <a:pPr marL="171441" indent="-171441">
              <a:buFont typeface="Arial" panose="020B0604020202020204" pitchFamily="34" charset="0"/>
              <a:buChar char="•"/>
            </a:pPr>
            <a:r>
              <a:rPr lang="en-US" dirty="0"/>
              <a:t>Reflections</a:t>
            </a:r>
            <a:r>
              <a:rPr lang="en-US" baseline="0" dirty="0"/>
              <a:t> can be simple or complex; complex reflection will be discussed next</a:t>
            </a:r>
          </a:p>
          <a:p>
            <a:pPr marL="171441" indent="-171441">
              <a:buFont typeface="Arial" panose="020B0604020202020204" pitchFamily="34" charset="0"/>
              <a:buChar char="•"/>
            </a:pPr>
            <a:r>
              <a:rPr lang="en-US" baseline="0" dirty="0"/>
              <a:t>Simple reflections show the patient you listen and understand </a:t>
            </a:r>
          </a:p>
          <a:p>
            <a:pPr marL="171441" indent="-171441">
              <a:buFont typeface="Arial" panose="020B0604020202020204" pitchFamily="34" charset="0"/>
              <a:buChar char="•"/>
            </a:pPr>
            <a:r>
              <a:rPr lang="en-US" baseline="0" dirty="0"/>
              <a:t>It is helpful to use simple reflections in response to specific phrases the patient has said that are important to explore further and/or reinforce</a:t>
            </a:r>
            <a:r>
              <a:rPr lang="en-US" b="1" baseline="0" dirty="0"/>
              <a:t> </a:t>
            </a:r>
          </a:p>
          <a:p>
            <a:pPr marL="171441" indent="-171441">
              <a:buFont typeface="Arial" panose="020B0604020202020204" pitchFamily="34" charset="0"/>
              <a:buChar char="•"/>
            </a:pPr>
            <a:r>
              <a:rPr lang="en-US" baseline="0" dirty="0"/>
              <a:t>Use simple reflections FREQUENTLY during goals of care conversations </a:t>
            </a:r>
          </a:p>
          <a:p>
            <a:endParaRPr lang="en-US" dirty="0"/>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784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pPr marL="0" indent="0">
              <a:buFont typeface="Arial" panose="020B0604020202020204" pitchFamily="34" charset="0"/>
              <a:buNone/>
            </a:pPr>
            <a:r>
              <a:rPr lang="en-US" b="0" baseline="0" dirty="0">
                <a:solidFill>
                  <a:schemeClr val="tx1"/>
                </a:solidFill>
              </a:rPr>
              <a:t>[Review the slide]</a:t>
            </a:r>
          </a:p>
          <a:p>
            <a:pPr marL="0" indent="0">
              <a:buFont typeface="Arial" panose="020B0604020202020204" pitchFamily="34" charset="0"/>
              <a:buNone/>
            </a:pPr>
            <a:endParaRPr lang="en-US" b="0" baseline="0" dirty="0">
              <a:solidFill>
                <a:schemeClr val="tx1"/>
              </a:solidFill>
            </a:endParaRPr>
          </a:p>
          <a:p>
            <a:pPr marL="174698" indent="-174698">
              <a:buFont typeface="Arial" panose="020B0604020202020204" pitchFamily="34" charset="0"/>
              <a:buChar char="•"/>
            </a:pPr>
            <a:r>
              <a:rPr lang="en-US" b="0" baseline="0" dirty="0">
                <a:solidFill>
                  <a:schemeClr val="tx1"/>
                </a:solidFill>
              </a:rPr>
              <a:t>This is nationwide VA effort launched in 2017. </a:t>
            </a:r>
          </a:p>
          <a:p>
            <a:pPr marL="0" indent="0">
              <a:buFont typeface="Arial" panose="020B0604020202020204" pitchFamily="34" charset="0"/>
              <a:buNone/>
            </a:pPr>
            <a:r>
              <a:rPr lang="en-US" b="0" dirty="0"/>
              <a:t> </a:t>
            </a:r>
          </a:p>
        </p:txBody>
      </p:sp>
      <p:sp>
        <p:nvSpPr>
          <p:cNvPr id="4" name="Slide Number Placeholder 3"/>
          <p:cNvSpPr>
            <a:spLocks noGrp="1"/>
          </p:cNvSpPr>
          <p:nvPr>
            <p:ph type="sldNum" sz="quarter" idx="10"/>
          </p:nvPr>
        </p:nvSpPr>
        <p:spPr/>
        <p:txBody>
          <a:bodyPr/>
          <a:lstStyle/>
          <a:p>
            <a:fld id="{C863629A-9F4C-4972-A45B-FB16B9456C6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83464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Now we’re going to practice.</a:t>
            </a:r>
          </a:p>
          <a:p>
            <a:pPr marL="457200" lvl="1" indent="0">
              <a:buFont typeface="Arial" panose="020B0604020202020204" pitchFamily="34" charset="0"/>
              <a:buNone/>
            </a:pPr>
            <a:r>
              <a:rPr lang="en-US" b="0" dirty="0"/>
              <a:t>1.  [Read patient’s statement.]</a:t>
            </a:r>
          </a:p>
          <a:p>
            <a:pPr marL="457200" lvl="1" indent="0">
              <a:buFont typeface="Arial" panose="020B0604020202020204" pitchFamily="34" charset="0"/>
              <a:buNone/>
            </a:pPr>
            <a:r>
              <a:rPr lang="en-US" b="0" dirty="0"/>
              <a:t>2.  [Ask learners:] How would you respond using a</a:t>
            </a:r>
            <a:r>
              <a:rPr lang="en-US" b="0" baseline="0" dirty="0"/>
              <a:t> simple reflection?  [Elicit several responses.]</a:t>
            </a:r>
            <a:endParaRPr lang="en-US" b="0" dirty="0"/>
          </a:p>
          <a:p>
            <a:pPr marL="457200" lvl="1" indent="0">
              <a:buFont typeface="Arial" panose="020B0604020202020204" pitchFamily="34" charset="0"/>
              <a:buNone/>
            </a:pPr>
            <a:r>
              <a:rPr lang="en-US" b="0" baseline="0" dirty="0"/>
              <a:t>3.  [*Click* to show example.] </a:t>
            </a:r>
          </a:p>
          <a:p>
            <a:endParaRPr lang="en-US" b="0" baseline="0" dirty="0"/>
          </a:p>
          <a:p>
            <a:pPr marL="0" indent="0">
              <a:buFontTx/>
              <a:buNone/>
            </a:pPr>
            <a:r>
              <a:rPr lang="en-US" b="0" baseline="0" dirty="0"/>
              <a:t>[Ask learners:]  Why is a simple reflection useful here?</a:t>
            </a:r>
          </a:p>
          <a:p>
            <a:pPr defTabSz="914350">
              <a:defRPr/>
            </a:pPr>
            <a:endParaRPr lang="en-US" baseline="0" dirty="0"/>
          </a:p>
          <a:p>
            <a:pPr defTabSz="914350">
              <a:defRPr/>
            </a:pPr>
            <a:r>
              <a:rPr lang="en-US" baseline="0" dirty="0"/>
              <a:t>[If learners don’t mention this:]  The patient just shared something that may be hard for them to talk about, and it is an opening for further conversation about the patient’s reactions to this experience. A simple reflection acknowledges what the patient has told you and encourages more conversation.</a:t>
            </a:r>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b="0" dirty="0"/>
              <a:t>[Review the</a:t>
            </a:r>
            <a:r>
              <a:rPr lang="en-US" b="0" baseline="0" dirty="0"/>
              <a:t> slide: purpose of simple reflections,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[Additional</a:t>
            </a:r>
            <a:r>
              <a:rPr lang="en-US" b="0" baseline="0" dirty="0"/>
              <a:t> information:]</a:t>
            </a:r>
            <a:endParaRPr lang="en-US" b="1" baseline="0" dirty="0"/>
          </a:p>
          <a:p>
            <a:pPr marL="171441" indent="-171441">
              <a:buFont typeface="Arial" panose="020B0604020202020204" pitchFamily="34" charset="0"/>
              <a:buChar char="•"/>
            </a:pPr>
            <a:r>
              <a:rPr lang="en-US" b="0" baseline="0" dirty="0"/>
              <a:t>Complex Reflection </a:t>
            </a:r>
            <a:r>
              <a:rPr lang="en-US" baseline="0" dirty="0"/>
              <a:t>goes beyond a simple reflection by understanding meaning of patient’s statements</a:t>
            </a:r>
          </a:p>
          <a:p>
            <a:pPr marL="171441" indent="-171441">
              <a:buFont typeface="Arial" panose="020B0604020202020204" pitchFamily="34" charset="0"/>
              <a:buChar char="•"/>
            </a:pPr>
            <a:r>
              <a:rPr lang="en-US" baseline="0" dirty="0"/>
              <a:t>This skill focuses on underlying emotions, values, and/or beliefs  </a:t>
            </a:r>
          </a:p>
          <a:p>
            <a:pPr marL="171441" marR="0" indent="-171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Complex reflections can be very important by helping patients discover greater insight– a patient may not be aware of their emotion or feeling until it is acknowledged</a:t>
            </a:r>
          </a:p>
          <a:p>
            <a:pPr marL="171441" marR="0" indent="-171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Interpreting the meaning behind statements is a very complex skill and takes practice.</a:t>
            </a:r>
          </a:p>
          <a:p>
            <a:pPr marL="171441" marR="0" indent="-171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Remember to focus on both verbal </a:t>
            </a:r>
            <a:r>
              <a:rPr lang="en-US" u="sng" baseline="0" dirty="0"/>
              <a:t>AND</a:t>
            </a:r>
            <a:r>
              <a:rPr lang="en-US" baseline="0" dirty="0"/>
              <a:t>  nonverbal communication from the patient.</a:t>
            </a:r>
          </a:p>
          <a:p>
            <a:endParaRPr lang="en-US" baseline="0" dirty="0"/>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7842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Now we’re going to practice.</a:t>
            </a:r>
          </a:p>
          <a:p>
            <a:pPr marL="457200" lvl="1" indent="0">
              <a:buFont typeface="Arial" panose="020B0604020202020204" pitchFamily="34" charset="0"/>
              <a:buNone/>
            </a:pPr>
            <a:r>
              <a:rPr lang="en-US" b="0" dirty="0"/>
              <a:t>1.  [Read patient’s statement.]</a:t>
            </a:r>
          </a:p>
          <a:p>
            <a:pPr marL="457200" lvl="1" indent="0">
              <a:buFont typeface="Arial" panose="020B0604020202020204" pitchFamily="34" charset="0"/>
              <a:buNone/>
            </a:pPr>
            <a:r>
              <a:rPr lang="en-US" b="0" dirty="0"/>
              <a:t>2.  [Ask learners:] How would you respond using a</a:t>
            </a:r>
            <a:r>
              <a:rPr lang="en-US" b="0" baseline="0" dirty="0"/>
              <a:t> complex reflection?  [Elicit several responses.]</a:t>
            </a:r>
            <a:endParaRPr lang="en-US" b="0" dirty="0"/>
          </a:p>
          <a:p>
            <a:pPr marL="457200" lvl="1" indent="0">
              <a:buFont typeface="Arial" panose="020B0604020202020204" pitchFamily="34" charset="0"/>
              <a:buNone/>
            </a:pPr>
            <a:r>
              <a:rPr lang="en-US" b="0" baseline="0" dirty="0"/>
              <a:t>3.  [*Click* to show example.] </a:t>
            </a:r>
          </a:p>
          <a:p>
            <a:endParaRPr lang="en-US" b="0" baseline="0" dirty="0"/>
          </a:p>
          <a:p>
            <a:pPr marL="0" indent="0">
              <a:buFontTx/>
              <a:buNone/>
            </a:pPr>
            <a:r>
              <a:rPr lang="en-US" b="0" baseline="0" dirty="0"/>
              <a:t>[Ask learners:]  Why is a complex reflection useful here?</a:t>
            </a:r>
          </a:p>
          <a:p>
            <a:r>
              <a:rPr lang="en-US" b="0" baseline="0" dirty="0">
                <a:solidFill>
                  <a:schemeClr val="tx1"/>
                </a:solidFill>
              </a:rPr>
              <a:t>[If learners don’t come up with this:] It acknowledges the patient’s emotion while heling them build insight into their experience.</a:t>
            </a:r>
          </a:p>
          <a:p>
            <a:pPr marL="0" indent="0">
              <a:buFontTx/>
              <a:buNone/>
            </a:pPr>
            <a:endParaRPr lang="en-US" b="0" baseline="0" dirty="0">
              <a:solidFill>
                <a:schemeClr val="tx1"/>
              </a:solidFill>
            </a:endParaRPr>
          </a:p>
          <a:p>
            <a:pPr marL="0" indent="0">
              <a:buFontTx/>
              <a:buNone/>
            </a:pPr>
            <a:r>
              <a:rPr lang="en-US" b="0" baseline="0" dirty="0">
                <a:solidFill>
                  <a:schemeClr val="tx1"/>
                </a:solidFill>
              </a:rPr>
              <a:t>[Ask learners:]  What would NOT be helpful here?</a:t>
            </a:r>
          </a:p>
          <a:p>
            <a:pPr marL="171415" lvl="0" indent="-171441">
              <a:buFont typeface="Arial" panose="020B0604020202020204" pitchFamily="34" charset="0"/>
              <a:buChar char="•"/>
            </a:pPr>
            <a:r>
              <a:rPr lang="en-US" b="0" baseline="0" dirty="0">
                <a:solidFill>
                  <a:schemeClr val="tx1"/>
                </a:solidFill>
              </a:rPr>
              <a:t>Provide information – “We won’t be able to tell anything from the scan if we do it too early.”</a:t>
            </a:r>
          </a:p>
          <a:p>
            <a:pPr marL="171415" lvl="0" indent="-171441">
              <a:buFont typeface="Arial" panose="020B0604020202020204" pitchFamily="34" charset="0"/>
              <a:buChar char="•"/>
            </a:pPr>
            <a:r>
              <a:rPr lang="en-US" b="0" baseline="0" dirty="0">
                <a:solidFill>
                  <a:schemeClr val="tx1"/>
                </a:solidFill>
              </a:rPr>
              <a:t>Offer reassurance – “I am sure the treatments are working!” </a:t>
            </a:r>
          </a:p>
          <a:p>
            <a:pPr marL="171415" lvl="0" indent="-171441">
              <a:buFont typeface="Arial" panose="020B0604020202020204" pitchFamily="34" charset="0"/>
              <a:buChar char="•"/>
            </a:pPr>
            <a:r>
              <a:rPr lang="en-US" b="0" baseline="0" dirty="0">
                <a:solidFill>
                  <a:schemeClr val="tx1"/>
                </a:solidFill>
              </a:rPr>
              <a:t>Offer encouragement – ”Hang in there – just keep doing what you are doing!”</a:t>
            </a:r>
          </a:p>
          <a:p>
            <a:pPr marL="171415" lvl="0" indent="-171441">
              <a:buFont typeface="Arial" panose="020B0604020202020204" pitchFamily="34" charset="0"/>
              <a:buChar char="•"/>
            </a:pPr>
            <a:r>
              <a:rPr lang="en-US" b="0" baseline="0" dirty="0">
                <a:solidFill>
                  <a:schemeClr val="tx1"/>
                </a:solidFill>
              </a:rPr>
              <a:t>Try to fix the problem – “I’ll check to see if we can get that appointment moved up.”</a:t>
            </a:r>
          </a:p>
          <a:p>
            <a:pPr marL="457174" lvl="1"/>
            <a:endParaRPr lang="en-US" b="0" baseline="0" dirty="0">
              <a:solidFill>
                <a:schemeClr val="tx1"/>
              </a:solidFill>
            </a:endParaRPr>
          </a:p>
          <a:p>
            <a:endParaRPr lang="en-US" baseline="0" dirty="0"/>
          </a:p>
          <a:p>
            <a:pPr marL="171441" indent="-171441">
              <a:buFont typeface="Arial" panose="020B0604020202020204" pitchFamily="34" charset="0"/>
              <a:buChar char="•"/>
            </a:pPr>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[Review the</a:t>
            </a:r>
            <a:r>
              <a:rPr lang="en-US" b="0" baseline="0" dirty="0"/>
              <a:t> slide: purpose of affirmations and examples]</a:t>
            </a:r>
          </a:p>
          <a:p>
            <a:endParaRPr lang="en-US" b="0" dirty="0"/>
          </a:p>
          <a:p>
            <a:r>
              <a:rPr lang="en-US" b="0" dirty="0"/>
              <a:t>[Additional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Affirmations focus attention on the patient’s strengths and positive behavior, and are especially useful if the patient is struggling in some way. For example, if a patient is having a difficult time with the conversation, affirm the action of coming to the appointment.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If you are having a goals of care conversations with a patient you don’t know well,  affirmations help build rapport and confidence needed to discuss their values, goals, and beliefs. </a:t>
            </a:r>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7842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Now we’re going to practice.</a:t>
            </a:r>
          </a:p>
          <a:p>
            <a:pPr marL="457200" lvl="1" indent="0">
              <a:buFont typeface="Arial" panose="020B0604020202020204" pitchFamily="34" charset="0"/>
              <a:buNone/>
            </a:pPr>
            <a:r>
              <a:rPr lang="en-US" b="0" dirty="0"/>
              <a:t>1.  [Read patient’s statement.]</a:t>
            </a:r>
          </a:p>
          <a:p>
            <a:pPr marL="457200" lvl="1" indent="0">
              <a:buFont typeface="Arial" panose="020B0604020202020204" pitchFamily="34" charset="0"/>
              <a:buNone/>
            </a:pPr>
            <a:r>
              <a:rPr lang="en-US" b="0" dirty="0"/>
              <a:t>2.  [Ask learners:] How would you respond using a</a:t>
            </a:r>
            <a:r>
              <a:rPr lang="en-US" b="0" baseline="0" dirty="0"/>
              <a:t>n affirmation?  [Elicit several responses.]</a:t>
            </a:r>
            <a:endParaRPr lang="en-US" b="0" dirty="0"/>
          </a:p>
          <a:p>
            <a:pPr marL="457200" lvl="1" indent="0">
              <a:buFont typeface="Arial" panose="020B0604020202020204" pitchFamily="34" charset="0"/>
              <a:buNone/>
            </a:pPr>
            <a:r>
              <a:rPr lang="en-US" b="0" baseline="0" dirty="0"/>
              <a:t>3.  [*Click* to show example.] </a:t>
            </a:r>
          </a:p>
          <a:p>
            <a:endParaRPr lang="en-US" b="0" baseline="0" dirty="0"/>
          </a:p>
          <a:p>
            <a:pPr marL="0" indent="0">
              <a:buFontTx/>
              <a:buNone/>
            </a:pPr>
            <a:r>
              <a:rPr lang="en-US" b="0" baseline="0" dirty="0"/>
              <a:t>[Ask learners:]  Why is an affirmation useful here?</a:t>
            </a:r>
          </a:p>
          <a:p>
            <a:r>
              <a:rPr lang="en-US" b="0" baseline="0" dirty="0"/>
              <a:t>[If learners don’t come up with this:]  It acknowledges the patient’s positive characteristics, and helps the clinician align with the patient.</a:t>
            </a:r>
          </a:p>
          <a:p>
            <a:r>
              <a:rPr lang="en-US" b="0" baseline="0" dirty="0"/>
              <a:t>  </a:t>
            </a:r>
          </a:p>
          <a:p>
            <a:pPr marL="0" indent="0" defTabSz="914350">
              <a:buFont typeface="Arial" panose="020B0604020202020204" pitchFamily="34" charset="0"/>
              <a:buNone/>
              <a:defRPr/>
            </a:pPr>
            <a:r>
              <a:rPr lang="en-US" baseline="0" dirty="0"/>
              <a:t>Affirmations don’t </a:t>
            </a:r>
            <a:r>
              <a:rPr lang="en-US" b="0" baseline="0" dirty="0"/>
              <a:t>negate the initial statement – they don’t include “</a:t>
            </a:r>
            <a:r>
              <a:rPr lang="en-US" b="0" baseline="0" dirty="0" err="1"/>
              <a:t>but”s</a:t>
            </a:r>
            <a:r>
              <a:rPr lang="en-US" b="0" baseline="0" dirty="0"/>
              <a:t>.  Don’t say, “You’ve been so strong through so much, but sometimes fighting isn’t enough.”</a:t>
            </a:r>
          </a:p>
          <a:p>
            <a:pPr marL="0" indent="0" defTabSz="914350">
              <a:buFont typeface="Arial" panose="020B0604020202020204" pitchFamily="34" charset="0"/>
              <a:buNone/>
              <a:defRPr/>
            </a:pPr>
            <a:endParaRPr lang="en-US" b="0" baseline="0" dirty="0"/>
          </a:p>
          <a:p>
            <a:pPr marL="0" indent="0" defTabSz="914350">
              <a:buFont typeface="Arial" panose="020B0604020202020204" pitchFamily="34" charset="0"/>
              <a:buNone/>
              <a:defRPr/>
            </a:pPr>
            <a:r>
              <a:rPr lang="en-US" b="0" baseline="0" dirty="0"/>
              <a:t>Affirmations don’t provide false hope – “You can beat this!” – when the future is unknown.</a:t>
            </a:r>
          </a:p>
          <a:p>
            <a:endParaRPr lang="en-US" b="0" baseline="0" dirty="0"/>
          </a:p>
          <a:p>
            <a:pPr marL="171441" indent="-171441">
              <a:buFont typeface="Arial" panose="020B0604020202020204" pitchFamily="34" charset="0"/>
              <a:buChar char="•"/>
            </a:pPr>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[Review the slide:  purpose and examples of exploring]</a:t>
            </a:r>
          </a:p>
          <a:p>
            <a:endParaRPr lang="en-US" b="0" dirty="0"/>
          </a:p>
          <a:p>
            <a:r>
              <a:rPr lang="en-US" b="0" dirty="0"/>
              <a:t>[Additional points:]</a:t>
            </a:r>
            <a:endParaRPr lang="en-US" b="1" dirty="0"/>
          </a:p>
          <a:p>
            <a:pPr marL="171441" indent="-171441">
              <a:buFont typeface="Arial" panose="020B0604020202020204" pitchFamily="34" charset="0"/>
              <a:buChar char="•"/>
            </a:pPr>
            <a:r>
              <a:rPr lang="en-US" dirty="0"/>
              <a:t>Exploring takes</a:t>
            </a:r>
            <a:r>
              <a:rPr lang="en-US" baseline="0" dirty="0"/>
              <a:t> additional time, </a:t>
            </a:r>
            <a:r>
              <a:rPr lang="en-US" dirty="0"/>
              <a:t>but very effective</a:t>
            </a:r>
            <a:r>
              <a:rPr lang="en-US" baseline="0" dirty="0"/>
              <a:t> to build clarity and better understanding.</a:t>
            </a:r>
            <a:endParaRPr lang="en-US" b="1" baseline="0" dirty="0"/>
          </a:p>
          <a:p>
            <a:pPr marL="171441" indent="-171441">
              <a:buFont typeface="Arial" panose="020B0604020202020204" pitchFamily="34" charset="0"/>
              <a:buChar char="•"/>
            </a:pPr>
            <a:r>
              <a:rPr lang="en-US" baseline="0" dirty="0"/>
              <a:t>The issues brought up in a goals of care conversation may be difficult for patients because they have not thought about or discussed them before.  </a:t>
            </a:r>
          </a:p>
          <a:p>
            <a:pPr marL="171441" indent="-171441">
              <a:buFont typeface="Arial" panose="020B0604020202020204" pitchFamily="34" charset="0"/>
              <a:buChar char="•"/>
            </a:pPr>
            <a:r>
              <a:rPr lang="en-US" baseline="0" dirty="0"/>
              <a:t>Often, a patient’s first response to a question is a “safe” response.  If you ask again and explore, responses become deeper and reflect values, or their perspective becomes clearer.</a:t>
            </a:r>
          </a:p>
          <a:p>
            <a:endParaRPr lang="en-US" baseline="0" dirty="0"/>
          </a:p>
          <a:p>
            <a:r>
              <a:rPr lang="en-US" b="0" u="none" baseline="0" dirty="0"/>
              <a:t>[Briefly share an example of how exploring helps uncover important information, e.g.:]</a:t>
            </a:r>
          </a:p>
          <a:p>
            <a:r>
              <a:rPr lang="en-US" baseline="0" dirty="0"/>
              <a:t>You ask the patient, </a:t>
            </a:r>
            <a:r>
              <a:rPr lang="en-US" i="1" baseline="0" dirty="0"/>
              <a:t>“What is most important to you?” </a:t>
            </a:r>
          </a:p>
          <a:p>
            <a:r>
              <a:rPr lang="en-US" baseline="0" dirty="0"/>
              <a:t>The patient’s first response is, </a:t>
            </a:r>
            <a:r>
              <a:rPr lang="en-US" i="1" baseline="0" dirty="0"/>
              <a:t>“I don’t know, just getting up in the morning.” </a:t>
            </a:r>
          </a:p>
          <a:p>
            <a:r>
              <a:rPr lang="en-US" baseline="0" dirty="0"/>
              <a:t>You use a reflective statement and say, </a:t>
            </a:r>
            <a:r>
              <a:rPr lang="en-US" i="1" baseline="0" dirty="0"/>
              <a:t>“What else?”  </a:t>
            </a:r>
          </a:p>
          <a:p>
            <a:r>
              <a:rPr lang="en-US" i="0" baseline="0" dirty="0"/>
              <a:t>The patient responds:  </a:t>
            </a:r>
            <a:r>
              <a:rPr lang="en-US" i="1" baseline="0" dirty="0"/>
              <a:t>“Well…I enjoy my coffee in the morning.”</a:t>
            </a:r>
          </a:p>
          <a:p>
            <a:r>
              <a:rPr lang="en-US" baseline="0" dirty="0"/>
              <a:t>You use another reflective statement and say, </a:t>
            </a:r>
            <a:r>
              <a:rPr lang="en-US" i="1" baseline="0" dirty="0"/>
              <a:t>“Tell me more.”</a:t>
            </a:r>
          </a:p>
          <a:p>
            <a:r>
              <a:rPr lang="en-US" baseline="0" dirty="0"/>
              <a:t>Usually the third or fourth exploring attempt results in a deeper understanding: </a:t>
            </a:r>
            <a:r>
              <a:rPr lang="en-US" i="1" baseline="0" dirty="0"/>
              <a:t>“Well… every Wednesday we have coffee at the place down the street. We have been doing it for so many years. I can’t imagine not getting together with those guys.”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7842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Now we’re going to practice.</a:t>
            </a:r>
          </a:p>
          <a:p>
            <a:pPr marL="457200" lvl="1" indent="0">
              <a:buFont typeface="Arial" panose="020B0604020202020204" pitchFamily="34" charset="0"/>
              <a:buNone/>
            </a:pPr>
            <a:r>
              <a:rPr lang="en-US" b="0" dirty="0"/>
              <a:t>1.  [Read patient’s statement.]</a:t>
            </a:r>
          </a:p>
          <a:p>
            <a:pPr marL="457200" lvl="1" indent="0">
              <a:buFont typeface="Arial" panose="020B0604020202020204" pitchFamily="34" charset="0"/>
              <a:buNone/>
            </a:pPr>
            <a:r>
              <a:rPr lang="en-US" b="0" dirty="0"/>
              <a:t>2.  [Ask learners:] How would you respond using an exploring statement</a:t>
            </a:r>
            <a:r>
              <a:rPr lang="en-US" b="0" baseline="0" dirty="0"/>
              <a:t>?  [Elicit several responses.]</a:t>
            </a:r>
            <a:endParaRPr lang="en-US" b="0" dirty="0"/>
          </a:p>
          <a:p>
            <a:pPr marL="457200" lvl="1" indent="0">
              <a:buFont typeface="Arial" panose="020B0604020202020204" pitchFamily="34" charset="0"/>
              <a:buNone/>
            </a:pPr>
            <a:r>
              <a:rPr lang="en-US" b="0" baseline="0" dirty="0"/>
              <a:t>3.  [*Click* to show example.] </a:t>
            </a:r>
          </a:p>
          <a:p>
            <a:endParaRPr lang="en-US" b="0" baseline="0" dirty="0"/>
          </a:p>
          <a:p>
            <a:pPr marL="0" indent="0">
              <a:buFontTx/>
              <a:buNone/>
            </a:pPr>
            <a:r>
              <a:rPr lang="en-US" b="0" baseline="0" dirty="0"/>
              <a:t>[Ask learners:]  Why is an exploring statement useful here?</a:t>
            </a:r>
          </a:p>
          <a:p>
            <a:r>
              <a:rPr lang="en-US" b="0" baseline="0" dirty="0"/>
              <a:t>[If the learners don’t mention this:]  </a:t>
            </a:r>
            <a:r>
              <a:rPr lang="en-US" baseline="0" dirty="0"/>
              <a:t>To the patient, the term “vegetable” may mean something other than the legal term “vegetative state.”  It also might mean something different to the patient’s family members.  Exploring what the patient means when they use specific terms or phrases is important to help everyone – clinicians and the patient’s loved ones - understand what the patient means.  </a:t>
            </a:r>
          </a:p>
          <a:p>
            <a:pPr marL="0" indent="0">
              <a:buFont typeface="Arial" panose="020B0604020202020204" pitchFamily="34" charset="0"/>
              <a:buNone/>
            </a:pPr>
            <a:endParaRPr lang="en-US" baseline="0" dirty="0"/>
          </a:p>
          <a:p>
            <a:pPr marL="171441" indent="-171441">
              <a:buFont typeface="Arial" panose="020B0604020202020204" pitchFamily="34" charset="0"/>
              <a:buChar char="•"/>
            </a:pPr>
            <a:endParaRPr lang="en-US" baseline="0" dirty="0"/>
          </a:p>
          <a:p>
            <a:pPr marL="171441" indent="-171441">
              <a:buFont typeface="Arial" panose="020B0604020202020204" pitchFamily="34" charset="0"/>
              <a:buChar char="•"/>
            </a:pPr>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[Review the slide:  purpose and examples of “I</a:t>
            </a:r>
            <a:r>
              <a:rPr lang="en-US" b="0" baseline="0" dirty="0"/>
              <a:t> wish”</a:t>
            </a:r>
            <a:r>
              <a:rPr lang="en-US" b="0" dirty="0"/>
              <a:t> statements]</a:t>
            </a:r>
          </a:p>
          <a:p>
            <a:endParaRPr lang="en-US" b="1" baseline="0" dirty="0"/>
          </a:p>
          <a:p>
            <a:r>
              <a:rPr lang="en-US" b="0" baseline="0" dirty="0"/>
              <a:t>[Additional information:]</a:t>
            </a:r>
          </a:p>
          <a:p>
            <a:pPr marL="171450" indent="-171450">
              <a:buFont typeface="Arial" panose="020B0604020202020204" pitchFamily="34" charset="0"/>
              <a:buChar char="•"/>
            </a:pPr>
            <a:r>
              <a:rPr lang="en-US" b="0" baseline="0" dirty="0"/>
              <a:t>“I wish” and “I hope” statements both help the clinician</a:t>
            </a:r>
            <a:r>
              <a:rPr lang="en-US" baseline="0" dirty="0">
                <a:solidFill>
                  <a:schemeClr val="tx1"/>
                </a:solidFill>
              </a:rPr>
              <a:t> align with the patient.</a:t>
            </a:r>
          </a:p>
          <a:p>
            <a:pPr marL="171441" indent="-171441" defTabSz="914350">
              <a:buFont typeface="Arial" panose="020B0604020202020204" pitchFamily="34" charset="0"/>
              <a:buChar char="•"/>
              <a:defRPr/>
            </a:pPr>
            <a:r>
              <a:rPr lang="en-US" baseline="0" dirty="0">
                <a:solidFill>
                  <a:schemeClr val="tx1"/>
                </a:solidFill>
              </a:rPr>
              <a:t>[Ask learners:]  Why is it important NOT to follow an “I wish” or “I hope” statement with a clarification that what you’re hoping for is unlikely?  “I hope for a miracle, too, but unfortunately it’s isn’t likely.”</a:t>
            </a:r>
          </a:p>
          <a:p>
            <a:pPr marL="0" indent="0" defTabSz="914350">
              <a:buFont typeface="Arial" panose="020B0604020202020204" pitchFamily="34" charset="0"/>
              <a:buNone/>
              <a:defRPr/>
            </a:pPr>
            <a:r>
              <a:rPr lang="en-US" baseline="0" dirty="0">
                <a:solidFill>
                  <a:schemeClr val="tx1"/>
                </a:solidFill>
              </a:rPr>
              <a:t>         [If learners don’t come up with it themselves:]</a:t>
            </a:r>
          </a:p>
          <a:p>
            <a:pPr marL="628641" lvl="1" indent="-171441" defTabSz="914350">
              <a:buFont typeface="Arial" panose="020B0604020202020204" pitchFamily="34" charset="0"/>
              <a:buChar char="•"/>
              <a:defRPr/>
            </a:pPr>
            <a:r>
              <a:rPr lang="en-US" baseline="0" dirty="0">
                <a:solidFill>
                  <a:schemeClr val="tx1"/>
                </a:solidFill>
              </a:rPr>
              <a:t>Using the word, ‘but’ has the effect of negating everything in the sentence that came before it.  It negates your effort to align with the patient.</a:t>
            </a:r>
          </a:p>
          <a:p>
            <a:pPr marL="628641" lvl="1" indent="-171441" defTabSz="914350">
              <a:buFont typeface="Arial" panose="020B0604020202020204" pitchFamily="34" charset="0"/>
              <a:buChar char="•"/>
              <a:defRPr/>
            </a:pPr>
            <a:r>
              <a:rPr lang="en-US" baseline="0" dirty="0">
                <a:solidFill>
                  <a:schemeClr val="tx1"/>
                </a:solidFill>
              </a:rPr>
              <a:t>It isn’t necessary - the word “miracle” implies that it’s unlikely.</a:t>
            </a:r>
          </a:p>
          <a:p>
            <a:pPr marL="628641" lvl="1" indent="-171441" defTabSz="914350">
              <a:buFont typeface="Arial" panose="020B0604020202020204" pitchFamily="34" charset="0"/>
              <a:buChar char="•"/>
              <a:defRPr/>
            </a:pPr>
            <a:r>
              <a:rPr lang="en-US" baseline="0" dirty="0">
                <a:solidFill>
                  <a:schemeClr val="tx1"/>
                </a:solidFill>
              </a:rPr>
              <a:t>No buts!  Instead, just pause and use silence after an “I wish” statement.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7842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Now we’re going to practice.</a:t>
            </a:r>
          </a:p>
          <a:p>
            <a:pPr marL="457200" lvl="1" indent="0">
              <a:buFont typeface="Arial" panose="020B0604020202020204" pitchFamily="34" charset="0"/>
              <a:buNone/>
            </a:pPr>
            <a:r>
              <a:rPr lang="en-US" b="0" dirty="0"/>
              <a:t>1.  [Read patient’s statement.]</a:t>
            </a:r>
          </a:p>
          <a:p>
            <a:pPr marL="457200" lvl="1" indent="0">
              <a:buFont typeface="Arial" panose="020B0604020202020204" pitchFamily="34" charset="0"/>
              <a:buNone/>
            </a:pPr>
            <a:r>
              <a:rPr lang="en-US" b="0" dirty="0"/>
              <a:t>2.  [Ask learners:] How would you respond using an “I</a:t>
            </a:r>
            <a:r>
              <a:rPr lang="en-US" b="0" baseline="0" dirty="0"/>
              <a:t> wish” statement?  [Elicit several responses.]</a:t>
            </a:r>
            <a:endParaRPr lang="en-US" b="0" dirty="0"/>
          </a:p>
          <a:p>
            <a:pPr marL="457200" lvl="1" indent="0">
              <a:buFont typeface="Arial" panose="020B0604020202020204" pitchFamily="34" charset="0"/>
              <a:buNone/>
            </a:pPr>
            <a:r>
              <a:rPr lang="en-US" b="0" baseline="0" dirty="0"/>
              <a:t>3.  [*Click* to show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[Ask learners:]  Why is an “I wish” statement useful here?</a:t>
            </a:r>
          </a:p>
          <a:p>
            <a:r>
              <a:rPr lang="en-US" b="0" baseline="0" dirty="0"/>
              <a:t>[If the learners don’t mention this:] It acknowledges the stress that the patient is experiencing and demonstrates alignment with the patient.</a:t>
            </a:r>
            <a:endParaRPr lang="en-US" b="0" dirty="0"/>
          </a:p>
          <a:p>
            <a:endParaRPr lang="en-US" b="0" dirty="0"/>
          </a:p>
          <a:p>
            <a:r>
              <a:rPr lang="en-US" b="0" dirty="0"/>
              <a:t>[Additional information:]</a:t>
            </a:r>
          </a:p>
          <a:p>
            <a:pPr marL="171441" indent="-171441">
              <a:buFont typeface="Arial" panose="020B0604020202020204" pitchFamily="34" charset="0"/>
              <a:buChar char="•"/>
            </a:pPr>
            <a:r>
              <a:rPr lang="en-US" b="0" baseline="0" dirty="0"/>
              <a:t>It is important to PAUSE after using an “I wish” statement to keep from reducing its impact, and to give the patient the opportunity to say more if needed.</a:t>
            </a:r>
          </a:p>
          <a:p>
            <a:pPr marL="171441" indent="-171441">
              <a:buFont typeface="Arial" panose="020B0604020202020204" pitchFamily="34" charset="0"/>
              <a:buChar char="•"/>
            </a:pPr>
            <a:r>
              <a:rPr lang="en-US" b="0" baseline="0" dirty="0"/>
              <a:t>Do not use this skill if your response is not genuine.</a:t>
            </a:r>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endParaRPr lang="en-US" dirty="0"/>
          </a:p>
          <a:p>
            <a:r>
              <a:rPr lang="en-US" baseline="0" dirty="0"/>
              <a:t>Patients may ask questions when they feel afraid, alone, angry, or frustrated.  </a:t>
            </a:r>
          </a:p>
          <a:p>
            <a:pPr lvl="1"/>
            <a:r>
              <a:rPr lang="en-US" baseline="0" dirty="0"/>
              <a:t>“Isn’t there something else they can do for the cancer?”</a:t>
            </a:r>
          </a:p>
          <a:p>
            <a:pPr lvl="1"/>
            <a:r>
              <a:rPr lang="en-US" baseline="0" dirty="0"/>
              <a:t>“Why is this happening to me?”</a:t>
            </a:r>
          </a:p>
          <a:p>
            <a:endParaRPr lang="en-US" baseline="0" dirty="0"/>
          </a:p>
          <a:p>
            <a:r>
              <a:rPr lang="en-US" baseline="0" dirty="0"/>
              <a:t>[Ask learners:]  What do you think these patients are feeling?</a:t>
            </a:r>
          </a:p>
          <a:p>
            <a:pPr lvl="1"/>
            <a:r>
              <a:rPr lang="en-US" baseline="0" dirty="0"/>
              <a:t>How would it impact the patient if you responded with facts instead of responding to their emotions?</a:t>
            </a:r>
          </a:p>
          <a:p>
            <a:pPr lvl="1"/>
            <a:r>
              <a:rPr lang="en-US" baseline="0" dirty="0"/>
              <a:t>[If learners don’t mention this:]  Answering the question with facts in these situations does not help ease a patient’s emotional pain, and can make it worse.  </a:t>
            </a:r>
          </a:p>
          <a:p>
            <a:endParaRPr lang="en-US" baseline="0" dirty="0"/>
          </a:p>
          <a:p>
            <a:r>
              <a:rPr lang="en-US" baseline="0" dirty="0"/>
              <a:t>[*Click* to show the lower half of the slide]</a:t>
            </a:r>
          </a:p>
          <a:p>
            <a:pPr marL="171450" indent="-171450">
              <a:buFont typeface="Arial" panose="020B0604020202020204" pitchFamily="34" charset="0"/>
              <a:buChar char="•"/>
            </a:pPr>
            <a:r>
              <a:rPr lang="en-US" baseline="0" dirty="0"/>
              <a:t>Instead of responding to the question with facts, respond with empathy to the emotion behind the question by using the communication skills we just reviewed.  “It must be hard to be going through this.”</a:t>
            </a:r>
            <a:endParaRPr lang="en-US" baseline="0" dirty="0">
              <a:solidFill>
                <a:schemeClr val="tx1"/>
              </a:solidFill>
            </a:endParaRPr>
          </a:p>
          <a:p>
            <a:pPr marL="171450" indent="-171450">
              <a:buFont typeface="Arial" panose="020B0604020202020204" pitchFamily="34" charset="0"/>
              <a:buChar char="•"/>
            </a:pPr>
            <a:r>
              <a:rPr lang="en-US" baseline="0" dirty="0">
                <a:solidFill>
                  <a:schemeClr val="tx1"/>
                </a:solidFill>
              </a:rPr>
              <a:t>It can take as little as 40 seconds of empathic responding to help ease high levels of emotion, allowing the brain to “cool” so the frontal cortex is better able to process information again.</a:t>
            </a:r>
          </a:p>
          <a:p>
            <a:pPr marL="171450" indent="-171450">
              <a:buFont typeface="Arial" panose="020B0604020202020204" pitchFamily="34" charset="0"/>
              <a:buChar char="•"/>
            </a:pPr>
            <a:r>
              <a:rPr lang="en-US" baseline="0" dirty="0">
                <a:solidFill>
                  <a:schemeClr val="tx1"/>
                </a:solidFill>
              </a:rPr>
              <a:t>If the patient really wants a factual answer to their question, they will ask it again.  First, respond to the emotion – it only takes a few seconds and can pay off by helping the patient and building a stronger therapeutic relationship.  </a:t>
            </a:r>
            <a:endParaRPr lang="en-US" baseline="0" dirty="0"/>
          </a:p>
        </p:txBody>
      </p:sp>
      <p:sp>
        <p:nvSpPr>
          <p:cNvPr id="4" name="Slide Number Placeholder 3"/>
          <p:cNvSpPr>
            <a:spLocks noGrp="1"/>
          </p:cNvSpPr>
          <p:nvPr>
            <p:ph type="sldNum" sz="quarter" idx="10"/>
          </p:nvPr>
        </p:nvSpPr>
        <p:spPr/>
        <p:txBody>
          <a:bodyPr/>
          <a:lstStyle/>
          <a:p>
            <a:fld id="{4B2931A4-DE08-4BAA-B781-B0C8B90AF06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36892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pPr marL="0" indent="0">
              <a:buFont typeface="Arial" panose="020B0604020202020204" pitchFamily="34" charset="0"/>
              <a:buNone/>
            </a:pPr>
            <a:endParaRPr lang="en-US" b="1" dirty="0">
              <a:solidFill>
                <a:schemeClr val="tx1"/>
              </a:solidFill>
            </a:endParaRPr>
          </a:p>
          <a:p>
            <a:pPr marL="0" indent="0">
              <a:buFont typeface="Arial" panose="020B0604020202020204" pitchFamily="34" charset="0"/>
              <a:buNone/>
            </a:pPr>
            <a:r>
              <a:rPr lang="en-US" b="0" dirty="0">
                <a:solidFill>
                  <a:schemeClr val="tx1"/>
                </a:solidFill>
              </a:rPr>
              <a:t>[Review</a:t>
            </a:r>
            <a:r>
              <a:rPr lang="en-US" b="0" baseline="0" dirty="0">
                <a:solidFill>
                  <a:schemeClr val="tx1"/>
                </a:solidFill>
              </a:rPr>
              <a:t> the slide]</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[Additional information]</a:t>
            </a:r>
          </a:p>
          <a:p>
            <a:pPr marL="171450" indent="-171450">
              <a:buFont typeface="Arial" panose="020B0604020202020204" pitchFamily="34" charset="0"/>
              <a:buChar char="•"/>
            </a:pPr>
            <a:r>
              <a:rPr lang="en-US" b="0" dirty="0">
                <a:solidFill>
                  <a:schemeClr val="tx1"/>
                </a:solidFill>
              </a:rPr>
              <a:t>This training program  help VA</a:t>
            </a:r>
            <a:r>
              <a:rPr lang="en-US" b="0" baseline="0" dirty="0">
                <a:solidFill>
                  <a:schemeClr val="tx1"/>
                </a:solidFill>
              </a:rPr>
              <a:t> clinicians develop the communication skills required to have high-quality goals of care conversations with patients and their families.</a:t>
            </a:r>
          </a:p>
          <a:p>
            <a:pPr marL="171450" indent="-171450">
              <a:buFont typeface="Arial" panose="020B0604020202020204" pitchFamily="34" charset="0"/>
              <a:buChar char="•"/>
            </a:pPr>
            <a:r>
              <a:rPr lang="en-US" b="0" baseline="0" dirty="0">
                <a:solidFill>
                  <a:schemeClr val="tx1"/>
                </a:solidFill>
              </a:rPr>
              <a:t>VA facilities began preparing to launch these new documentation tools in early 2017.</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C863629A-9F4C-4972-A45B-FB16B9456C6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61101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pPr marL="174708" indent="-174708">
              <a:buFont typeface="Arial" panose="020B0604020202020204" pitchFamily="34" charset="0"/>
              <a:buChar char="•"/>
            </a:pPr>
            <a:r>
              <a:rPr lang="en-US" baseline="0" dirty="0"/>
              <a:t>Now we’re going to practice using our communication skills to respond to patients who are experiencing emotion.</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I’m going to give you what the patient says, and you tell me how you would respond using the skills we just reviewed.   </a:t>
            </a:r>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E0BE202-4018-44AC-B8E3-F7DECAE584D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92370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[Practice</a:t>
            </a:r>
            <a:r>
              <a:rPr lang="en-US" b="0" baseline="0" dirty="0"/>
              <a:t> exercise:]</a:t>
            </a:r>
            <a:endParaRPr lang="en-US" b="0" dirty="0"/>
          </a:p>
          <a:p>
            <a:pPr marL="457200" lvl="1" indent="0">
              <a:buFont typeface="Arial" panose="020B0604020202020204" pitchFamily="34" charset="0"/>
              <a:buNone/>
            </a:pPr>
            <a:r>
              <a:rPr lang="en-US" b="0" dirty="0"/>
              <a:t>1.  [Read patient’s statement.  Ask learners:]  What emotion might</a:t>
            </a:r>
            <a:r>
              <a:rPr lang="en-US" b="0" baseline="0" dirty="0"/>
              <a:t> the</a:t>
            </a:r>
            <a:r>
              <a:rPr lang="en-US" b="0" dirty="0"/>
              <a:t> patient be experiencing?</a:t>
            </a:r>
          </a:p>
          <a:p>
            <a:pPr marL="457200" lvl="1" indent="0">
              <a:buFont typeface="Arial" panose="020B0604020202020204" pitchFamily="34" charset="0"/>
              <a:buNone/>
            </a:pPr>
            <a:r>
              <a:rPr lang="en-US" b="0" dirty="0"/>
              <a:t>2.  [Ask learners:] How would you respond, using the your</a:t>
            </a:r>
            <a:r>
              <a:rPr lang="en-US" b="0" baseline="0" dirty="0"/>
              <a:t> communication skills? [Elicit several responses, and note which type of response they provided.]</a:t>
            </a:r>
            <a:endParaRPr lang="en-US" b="0" dirty="0"/>
          </a:p>
          <a:p>
            <a:pPr marL="457200" lvl="1" indent="0">
              <a:buFont typeface="Arial" panose="020B0604020202020204" pitchFamily="34" charset="0"/>
              <a:buNone/>
            </a:pPr>
            <a:r>
              <a:rPr lang="en-US" b="0" baseline="0" dirty="0"/>
              <a:t>3.  [*Click* to show example.] </a:t>
            </a:r>
          </a:p>
          <a:p>
            <a:endParaRPr lang="en-US" b="0" dirty="0"/>
          </a:p>
          <a:p>
            <a:r>
              <a:rPr lang="en-US" b="0" dirty="0"/>
              <a:t>[Additional information:]</a:t>
            </a:r>
          </a:p>
          <a:p>
            <a:pPr marL="171441" indent="-171441">
              <a:buFont typeface="Arial" panose="020B0604020202020204" pitchFamily="34" charset="0"/>
              <a:buChar char="•"/>
            </a:pPr>
            <a:r>
              <a:rPr lang="en-US" b="0" baseline="0" dirty="0"/>
              <a:t>Responding to emotion first allows the time needed for patients to process information </a:t>
            </a:r>
          </a:p>
          <a:p>
            <a:pPr marL="171441" indent="-171441">
              <a:buFont typeface="Arial" panose="020B0604020202020204" pitchFamily="34" charset="0"/>
              <a:buChar char="•"/>
            </a:pPr>
            <a:r>
              <a:rPr lang="en-US" b="0" baseline="0" dirty="0"/>
              <a:t>If the question is truly cognitive (not emotional), they will ask again </a:t>
            </a:r>
            <a:endParaRPr lang="en-US" b="1" baseline="0" dirty="0"/>
          </a:p>
        </p:txBody>
      </p:sp>
      <p:sp>
        <p:nvSpPr>
          <p:cNvPr id="4" name="Slide Number Placeholder 3"/>
          <p:cNvSpPr>
            <a:spLocks noGrp="1"/>
          </p:cNvSpPr>
          <p:nvPr>
            <p:ph type="sldNum" sz="quarter" idx="10"/>
          </p:nvPr>
        </p:nvSpPr>
        <p:spPr/>
        <p:txBody>
          <a:bodyPr/>
          <a:lstStyle/>
          <a:p>
            <a:fld id="{A4F261A8-F9F4-4092-8CDA-C09402BD5BD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[Practice</a:t>
            </a:r>
            <a:r>
              <a:rPr lang="en-US" b="0" baseline="0" dirty="0"/>
              <a:t> exercise:]</a:t>
            </a:r>
            <a:endParaRPr lang="en-US" b="0" dirty="0"/>
          </a:p>
          <a:p>
            <a:pPr marL="457200" lvl="1" indent="0">
              <a:buFont typeface="Arial" panose="020B0604020202020204" pitchFamily="34" charset="0"/>
              <a:buNone/>
            </a:pPr>
            <a:r>
              <a:rPr lang="en-US" b="0" dirty="0"/>
              <a:t>1.  [Read patient’s statement.  Ask learners:]  What emotion might</a:t>
            </a:r>
            <a:r>
              <a:rPr lang="en-US" b="0" baseline="0" dirty="0"/>
              <a:t> the</a:t>
            </a:r>
            <a:r>
              <a:rPr lang="en-US" b="0" dirty="0"/>
              <a:t> patient be experiencing?</a:t>
            </a:r>
          </a:p>
          <a:p>
            <a:pPr marL="457200" lvl="1" indent="0">
              <a:buFont typeface="Arial" panose="020B0604020202020204" pitchFamily="34" charset="0"/>
              <a:buNone/>
            </a:pPr>
            <a:r>
              <a:rPr lang="en-US" b="0" dirty="0"/>
              <a:t>2.  [Ask learners:] How would you respond, using the your</a:t>
            </a:r>
            <a:r>
              <a:rPr lang="en-US" b="0" baseline="0" dirty="0"/>
              <a:t> communication skills? [Elicit several responses, and note which type of response they provided.]</a:t>
            </a:r>
            <a:endParaRPr lang="en-US" b="0" dirty="0"/>
          </a:p>
          <a:p>
            <a:pPr marL="457200" lvl="1" indent="0">
              <a:buFont typeface="Arial" panose="020B0604020202020204" pitchFamily="34" charset="0"/>
              <a:buNone/>
            </a:pPr>
            <a:r>
              <a:rPr lang="en-US" b="0" baseline="0" dirty="0"/>
              <a:t>3.  [*Click* to show example.] </a:t>
            </a:r>
          </a:p>
          <a:p>
            <a:endParaRPr lang="en-US" b="0" dirty="0"/>
          </a:p>
          <a:p>
            <a:r>
              <a:rPr lang="en-US" b="0" dirty="0"/>
              <a:t>[Additional information:]</a:t>
            </a:r>
          </a:p>
          <a:p>
            <a:pPr marL="171441" indent="-171441">
              <a:buFont typeface="Arial" panose="020B0604020202020204" pitchFamily="34" charset="0"/>
              <a:buChar char="•"/>
            </a:pPr>
            <a:r>
              <a:rPr lang="en-US" b="0" baseline="0" dirty="0"/>
              <a:t>In the example, responding with a reflection can help increase the patient’s awareness of wanting two things that seem to conflict. </a:t>
            </a:r>
          </a:p>
          <a:p>
            <a:pPr marL="171441" indent="-171441">
              <a:buFont typeface="Arial" panose="020B0604020202020204" pitchFamily="34" charset="0"/>
              <a:buChar char="•"/>
            </a:pPr>
            <a:r>
              <a:rPr lang="en-US" b="0" baseline="0" dirty="0"/>
              <a:t>Ambivalence may take time to overcome, and require more than one conversation.</a:t>
            </a:r>
          </a:p>
        </p:txBody>
      </p:sp>
      <p:sp>
        <p:nvSpPr>
          <p:cNvPr id="4" name="Slide Number Placeholder 3"/>
          <p:cNvSpPr>
            <a:spLocks noGrp="1"/>
          </p:cNvSpPr>
          <p:nvPr>
            <p:ph type="sldNum" sz="quarter" idx="10"/>
          </p:nvPr>
        </p:nvSpPr>
        <p:spPr/>
        <p:txBody>
          <a:bodyPr/>
          <a:lstStyle/>
          <a:p>
            <a:fld id="{A4F261A8-F9F4-4092-8CDA-C09402BD5BDC}"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[Practice</a:t>
            </a:r>
            <a:r>
              <a:rPr lang="en-US" b="0" baseline="0" dirty="0"/>
              <a:t> exercise:]</a:t>
            </a:r>
            <a:endParaRPr lang="en-US" b="0" dirty="0"/>
          </a:p>
          <a:p>
            <a:pPr marL="457200" lvl="1" indent="0">
              <a:buFont typeface="Arial" panose="020B0604020202020204" pitchFamily="34" charset="0"/>
              <a:buNone/>
            </a:pPr>
            <a:r>
              <a:rPr lang="en-US" b="0" dirty="0"/>
              <a:t>1.  [Read patient’s statement.  Ask learners:]  What emotion might</a:t>
            </a:r>
            <a:r>
              <a:rPr lang="en-US" b="0" baseline="0" dirty="0"/>
              <a:t> the</a:t>
            </a:r>
            <a:r>
              <a:rPr lang="en-US" b="0" dirty="0"/>
              <a:t> patient be experiencing?</a:t>
            </a:r>
          </a:p>
          <a:p>
            <a:pPr marL="457200" lvl="1" indent="0">
              <a:buFont typeface="Arial" panose="020B0604020202020204" pitchFamily="34" charset="0"/>
              <a:buNone/>
            </a:pPr>
            <a:r>
              <a:rPr lang="en-US" b="0" dirty="0"/>
              <a:t>2.  [Ask learners:] How would you respond, using the your</a:t>
            </a:r>
            <a:r>
              <a:rPr lang="en-US" b="0" baseline="0" dirty="0"/>
              <a:t> communication skills? [Elicit several responses, and note which type of response they provided.]</a:t>
            </a:r>
            <a:endParaRPr lang="en-US" b="0" dirty="0"/>
          </a:p>
          <a:p>
            <a:pPr marL="457200" lvl="1" indent="0">
              <a:buFont typeface="Arial" panose="020B0604020202020204" pitchFamily="34" charset="0"/>
              <a:buNone/>
            </a:pPr>
            <a:r>
              <a:rPr lang="en-US" b="0" baseline="0" dirty="0"/>
              <a:t>3.  [*Click* to show example.] </a:t>
            </a:r>
          </a:p>
          <a:p>
            <a:endParaRPr lang="en-US" b="1" dirty="0"/>
          </a:p>
          <a:p>
            <a:r>
              <a:rPr lang="en-US" b="0" dirty="0"/>
              <a:t>[Additional information:]</a:t>
            </a:r>
          </a:p>
          <a:p>
            <a:r>
              <a:rPr lang="en-US" b="0" dirty="0"/>
              <a:t>Remember</a:t>
            </a:r>
            <a:r>
              <a:rPr lang="en-US" b="0" baseline="0" dirty="0"/>
              <a:t> to pause after an “I wish” statement, and don’t follow it with “but…”!</a:t>
            </a:r>
            <a:endParaRPr lang="en-US" b="0" dirty="0"/>
          </a:p>
        </p:txBody>
      </p:sp>
      <p:sp>
        <p:nvSpPr>
          <p:cNvPr id="4" name="Slide Number Placeholder 3"/>
          <p:cNvSpPr>
            <a:spLocks noGrp="1"/>
          </p:cNvSpPr>
          <p:nvPr>
            <p:ph type="sldNum" sz="quarter" idx="10"/>
          </p:nvPr>
        </p:nvSpPr>
        <p:spPr/>
        <p:txBody>
          <a:bodyPr/>
          <a:lstStyle/>
          <a:p>
            <a:fld id="{A4F261A8-F9F4-4092-8CDA-C09402BD5BDC}" type="slidenum">
              <a:rPr lang="en-US">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923515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endParaRPr lang="en-US" dirty="0"/>
          </a:p>
          <a:p>
            <a:r>
              <a:rPr lang="en-US" dirty="0"/>
              <a:t>Now</a:t>
            </a:r>
            <a:r>
              <a:rPr lang="en-US" baseline="0" dirty="0"/>
              <a:t> you’ll have the chance to practice using your communication skills while inviting a patient to participate in a goals of care conversation.</a:t>
            </a:r>
            <a:endParaRPr lang="en-US" dirty="0"/>
          </a:p>
        </p:txBody>
      </p:sp>
      <p:sp>
        <p:nvSpPr>
          <p:cNvPr id="4" name="Slide Number Placeholder 3"/>
          <p:cNvSpPr>
            <a:spLocks noGrp="1"/>
          </p:cNvSpPr>
          <p:nvPr>
            <p:ph type="sldNum" sz="quarter" idx="10"/>
          </p:nvPr>
        </p:nvSpPr>
        <p:spPr/>
        <p:txBody>
          <a:bodyPr/>
          <a:lstStyle/>
          <a:p>
            <a:fld id="{EB2FD098-E2B0-4152-BC7C-7CF37910ECFA}" type="slidenum">
              <a:rPr lang="en-US" smtClean="0"/>
              <a:t>44</a:t>
            </a:fld>
            <a:endParaRPr lang="en-US" dirty="0"/>
          </a:p>
        </p:txBody>
      </p:sp>
    </p:spTree>
    <p:extLst>
      <p:ext uri="{BB962C8B-B14F-4D97-AF65-F5344CB8AC3E}">
        <p14:creationId xmlns:p14="http://schemas.microsoft.com/office/powerpoint/2010/main" val="672103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endParaRPr lang="en-US" baseline="0" dirty="0"/>
          </a:p>
          <a:p>
            <a:r>
              <a:rPr lang="en-US" baseline="0" dirty="0"/>
              <a:t>[Read instructions on the slide.  Give them time to find the handout before continuing.]</a:t>
            </a:r>
          </a:p>
          <a:p>
            <a:endParaRPr lang="en-US" baseline="0" dirty="0"/>
          </a:p>
          <a:p>
            <a:r>
              <a:rPr lang="en-US" baseline="0" dirty="0"/>
              <a:t>[Ask learners:]  Any questions before we begin?</a:t>
            </a:r>
          </a:p>
          <a:p>
            <a:endParaRPr lang="en-US" baseline="0" dirty="0"/>
          </a:p>
          <a:p>
            <a:r>
              <a:rPr lang="en-US" baseline="0" dirty="0"/>
              <a:t>[Leave this slide up during the practice exercise.]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B2FD098-E2B0-4152-BC7C-7CF37910ECFA}" type="slidenum">
              <a:rPr lang="en-US" smtClean="0"/>
              <a:t>45</a:t>
            </a:fld>
            <a:endParaRPr lang="en-US" dirty="0"/>
          </a:p>
        </p:txBody>
      </p:sp>
    </p:spTree>
    <p:extLst>
      <p:ext uri="{BB962C8B-B14F-4D97-AF65-F5344CB8AC3E}">
        <p14:creationId xmlns:p14="http://schemas.microsoft.com/office/powerpoint/2010/main" val="771229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[Bring all participants back together</a:t>
            </a:r>
            <a:r>
              <a:rPr lang="en-US" baseline="0" dirty="0"/>
              <a:t> and debrief the experience with the questions on the slide]</a:t>
            </a:r>
            <a:endParaRPr lang="en-US" dirty="0"/>
          </a:p>
        </p:txBody>
      </p:sp>
      <p:sp>
        <p:nvSpPr>
          <p:cNvPr id="4" name="Slide Number Placeholder 3"/>
          <p:cNvSpPr>
            <a:spLocks noGrp="1"/>
          </p:cNvSpPr>
          <p:nvPr>
            <p:ph type="sldNum" sz="quarter" idx="10"/>
          </p:nvPr>
        </p:nvSpPr>
        <p:spPr/>
        <p:txBody>
          <a:bodyPr/>
          <a:lstStyle/>
          <a:p>
            <a:fld id="{EB2FD098-E2B0-4152-BC7C-7CF37910ECFA}" type="slidenum">
              <a:rPr lang="en-US" smtClean="0"/>
              <a:t>46</a:t>
            </a:fld>
            <a:endParaRPr lang="en-US"/>
          </a:p>
        </p:txBody>
      </p:sp>
    </p:spTree>
    <p:extLst>
      <p:ext uri="{BB962C8B-B14F-4D97-AF65-F5344CB8AC3E}">
        <p14:creationId xmlns:p14="http://schemas.microsoft.com/office/powerpoint/2010/main" val="3076431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endParaRPr lang="en-US" dirty="0"/>
          </a:p>
          <a:p>
            <a:r>
              <a:rPr lang="en-US" dirty="0"/>
              <a:t>[Ask</a:t>
            </a:r>
            <a:r>
              <a:rPr lang="en-US" baseline="0" dirty="0"/>
              <a:t> learners to take out the Communication Skills Guide handout.]</a:t>
            </a:r>
          </a:p>
          <a:p>
            <a:endParaRPr lang="en-US" baseline="0" dirty="0"/>
          </a:p>
          <a:p>
            <a:r>
              <a:rPr lang="en-US" baseline="0" dirty="0"/>
              <a:t>This handout gives you examples of each of the communication skills on the front, and on the back are sample responses to some difficult statements that we sometimes hear from patients and families</a:t>
            </a:r>
            <a:endParaRPr lang="en-US" dirty="0"/>
          </a:p>
        </p:txBody>
      </p:sp>
      <p:sp>
        <p:nvSpPr>
          <p:cNvPr id="4" name="Slide Number Placeholder 3"/>
          <p:cNvSpPr>
            <a:spLocks noGrp="1"/>
          </p:cNvSpPr>
          <p:nvPr>
            <p:ph type="sldNum" sz="quarter" idx="10"/>
          </p:nvPr>
        </p:nvSpPr>
        <p:spPr/>
        <p:txBody>
          <a:bodyPr/>
          <a:lstStyle/>
          <a:p>
            <a:fld id="{EB2FD098-E2B0-4152-BC7C-7CF37910ECFA}" type="slidenum">
              <a:rPr lang="en-US" smtClean="0"/>
              <a:t>47</a:t>
            </a:fld>
            <a:endParaRPr lang="en-US"/>
          </a:p>
        </p:txBody>
      </p:sp>
    </p:spTree>
    <p:extLst>
      <p:ext uri="{BB962C8B-B14F-4D97-AF65-F5344CB8AC3E}">
        <p14:creationId xmlns:p14="http://schemas.microsoft.com/office/powerpoint/2010/main" val="3883098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p>
          <a:p>
            <a:endParaRPr lang="en-US" dirty="0"/>
          </a:p>
          <a:p>
            <a:r>
              <a:rPr lang="en-US" dirty="0"/>
              <a:t>Now we’re going to take a few minutes and reflect</a:t>
            </a:r>
            <a:r>
              <a:rPr lang="en-US" baseline="0" dirty="0"/>
              <a:t> on what we’ve covered so far.</a:t>
            </a:r>
          </a:p>
          <a:p>
            <a:endParaRPr lang="en-US" baseline="0" dirty="0"/>
          </a:p>
          <a:p>
            <a:r>
              <a:rPr lang="en-US" dirty="0"/>
              <a:t>[Ask</a:t>
            </a:r>
            <a:r>
              <a:rPr lang="en-US" baseline="0" dirty="0"/>
              <a:t> learners to write about each of these questions for 1-2 minutes. Then lead a brief group discussion by asking people to volunteer something they wrote in response to these questions.]</a:t>
            </a:r>
            <a:endParaRPr lang="en-US" dirty="0"/>
          </a:p>
        </p:txBody>
      </p:sp>
      <p:sp>
        <p:nvSpPr>
          <p:cNvPr id="4" name="Slide Number Placeholder 3"/>
          <p:cNvSpPr>
            <a:spLocks noGrp="1"/>
          </p:cNvSpPr>
          <p:nvPr>
            <p:ph type="sldNum" sz="quarter" idx="10"/>
          </p:nvPr>
        </p:nvSpPr>
        <p:spPr/>
        <p:txBody>
          <a:bodyPr/>
          <a:lstStyle/>
          <a:p>
            <a:fld id="{4B2931A4-DE08-4BAA-B781-B0C8B90AF06F}" type="slidenum">
              <a:rPr lang="en-US" smtClean="0"/>
              <a:t>48</a:t>
            </a:fld>
            <a:endParaRPr lang="en-US"/>
          </a:p>
        </p:txBody>
      </p:sp>
    </p:spTree>
    <p:extLst>
      <p:ext uri="{BB962C8B-B14F-4D97-AF65-F5344CB8AC3E}">
        <p14:creationId xmlns:p14="http://schemas.microsoft.com/office/powerpoint/2010/main" val="3456063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[Review the summary.]</a:t>
            </a:r>
          </a:p>
          <a:p>
            <a:endParaRPr lang="en-US" b="0" dirty="0"/>
          </a:p>
          <a:p>
            <a:r>
              <a:rPr lang="en-US" b="0" baseline="0" dirty="0"/>
              <a:t>In the next part of the training, we’ll learn how to use a talking map to conduct a goals of care conversation.  We’ll also learn about how to document patient’s values, goals, and preferences in the patient’s chart so it’s easy to find.</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[Thank</a:t>
            </a:r>
            <a:r>
              <a:rPr lang="en-US" b="0" baseline="0" dirty="0"/>
              <a:t> learners for attending and participating.]</a:t>
            </a:r>
          </a:p>
          <a:p>
            <a:endParaRPr lang="en-US" b="0" dirty="0"/>
          </a:p>
        </p:txBody>
      </p:sp>
      <p:sp>
        <p:nvSpPr>
          <p:cNvPr id="4" name="Slide Number Placeholder 3"/>
          <p:cNvSpPr>
            <a:spLocks noGrp="1"/>
          </p:cNvSpPr>
          <p:nvPr>
            <p:ph type="sldNum" sz="quarter" idx="10"/>
          </p:nvPr>
        </p:nvSpPr>
        <p:spPr/>
        <p:txBody>
          <a:bodyPr/>
          <a:lstStyle/>
          <a:p>
            <a:fld id="{4B2931A4-DE08-4BAA-B781-B0C8B90AF06F}" type="slidenum">
              <a:rPr lang="en-US" smtClean="0"/>
              <a:t>49</a:t>
            </a:fld>
            <a:endParaRPr lang="en-US" dirty="0"/>
          </a:p>
        </p:txBody>
      </p:sp>
    </p:spTree>
    <p:extLst>
      <p:ext uri="{BB962C8B-B14F-4D97-AF65-F5344CB8AC3E}">
        <p14:creationId xmlns:p14="http://schemas.microsoft.com/office/powerpoint/2010/main" val="401708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[Pause]</a:t>
            </a:r>
          </a:p>
          <a:p>
            <a:endParaRPr lang="en-US" dirty="0"/>
          </a:p>
          <a:p>
            <a:r>
              <a:rPr lang="en-US" dirty="0"/>
              <a:t>Do you think this is what Frederick wanted?</a:t>
            </a:r>
          </a:p>
          <a:p>
            <a:endParaRPr lang="en-US" dirty="0"/>
          </a:p>
          <a:p>
            <a:r>
              <a:rPr lang="en-US" dirty="0"/>
              <a:t>What was missing? </a:t>
            </a:r>
          </a:p>
          <a:p>
            <a:r>
              <a:rPr lang="en-US" dirty="0"/>
              <a:t>[Answer] A goals of care conversation, life sustaining treatment orders, state authorized portable orders (i.e. out of hospital orders)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[Facilitate</a:t>
            </a:r>
            <a:r>
              <a:rPr lang="en-US" baseline="0" dirty="0"/>
              <a:t> brief discussion. Focus of this scenario is to show the difference between Advance Directives and LST Orders]</a:t>
            </a:r>
            <a:endParaRPr lang="en-US" dirty="0"/>
          </a:p>
          <a:p>
            <a:endParaRPr lang="en-US" dirty="0"/>
          </a:p>
          <a:p>
            <a:r>
              <a:rPr lang="en-US" dirty="0"/>
              <a:t>The patient had preferences written in an advance directive document, but they</a:t>
            </a:r>
            <a:r>
              <a:rPr lang="en-US" baseline="0" dirty="0"/>
              <a:t> were never put into medical orders, therefore were not honored.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Both advance directives &amp; Life Sustaining Treatment Orders</a:t>
            </a:r>
            <a:r>
              <a:rPr lang="en-US" b="0" u="none" baseline="0" dirty="0">
                <a:solidFill>
                  <a:schemeClr val="tx1"/>
                </a:solidFill>
              </a:rPr>
              <a:t> reflect a patient’s preferences.  However, there are some big differences.</a:t>
            </a:r>
            <a:endParaRPr lang="en-US" b="0" u="none"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DE3827A2-BC2E-4B86-BF94-47CA041CB0B9}" type="slidenum">
              <a:rPr lang="en-US" smtClean="0"/>
              <a:t>5</a:t>
            </a:fld>
            <a:endParaRPr lang="en-US"/>
          </a:p>
        </p:txBody>
      </p:sp>
    </p:spTree>
    <p:extLst>
      <p:ext uri="{BB962C8B-B14F-4D97-AF65-F5344CB8AC3E}">
        <p14:creationId xmlns:p14="http://schemas.microsoft.com/office/powerpoint/2010/main" val="3929466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50</a:t>
            </a:fld>
            <a:endParaRPr lang="en-US" dirty="0"/>
          </a:p>
        </p:txBody>
      </p:sp>
    </p:spTree>
    <p:extLst>
      <p:ext uri="{BB962C8B-B14F-4D97-AF65-F5344CB8AC3E}">
        <p14:creationId xmlns:p14="http://schemas.microsoft.com/office/powerpoint/2010/main" val="59505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pPr marL="228600" indent="-228600">
              <a:buAutoNum type="arabicPeriod"/>
            </a:pPr>
            <a:r>
              <a:rPr lang="en-US" b="0" baseline="0" dirty="0">
                <a:solidFill>
                  <a:schemeClr val="tx1"/>
                </a:solidFill>
              </a:rPr>
              <a:t>Advance directives indicate a patient’s preferences for care in the </a:t>
            </a:r>
            <a:r>
              <a:rPr lang="en-US" b="1" baseline="0" dirty="0">
                <a:solidFill>
                  <a:schemeClr val="tx1"/>
                </a:solidFill>
              </a:rPr>
              <a:t>future</a:t>
            </a:r>
            <a:r>
              <a:rPr lang="en-US" b="0" baseline="0" dirty="0">
                <a:solidFill>
                  <a:schemeClr val="tx1"/>
                </a:solidFill>
              </a:rPr>
              <a:t>, after loss of decision-making capacity.  Advance directives are not orders – they are indications of preferences that guide surrogates who will be responsible for making decisions on behalf of the patient after the patient loses decision-making capacity.  Advance directives can be filled out by any person with decision-making capacity, regardless of health status.</a:t>
            </a:r>
          </a:p>
          <a:p>
            <a:pPr marL="228600" indent="-228600">
              <a:buAutoNum type="arabicPeriod"/>
            </a:pPr>
            <a:endParaRPr lang="en-US" b="0" baseline="0" dirty="0">
              <a:solidFill>
                <a:schemeClr val="tx1"/>
              </a:solidFill>
            </a:endParaRPr>
          </a:p>
          <a:p>
            <a:pPr marL="228600" indent="-228600">
              <a:buAutoNum type="arabicPeriod"/>
            </a:pPr>
            <a:r>
              <a:rPr lang="en-US" b="0" baseline="0" dirty="0">
                <a:solidFill>
                  <a:schemeClr val="tx1"/>
                </a:solidFill>
              </a:rPr>
              <a:t>LST orders are active medical orders for the patient’s </a:t>
            </a:r>
            <a:r>
              <a:rPr lang="en-US" b="1" baseline="0" dirty="0">
                <a:solidFill>
                  <a:schemeClr val="tx1"/>
                </a:solidFill>
              </a:rPr>
              <a:t>current</a:t>
            </a:r>
            <a:r>
              <a:rPr lang="en-US" b="0" baseline="0" dirty="0">
                <a:solidFill>
                  <a:schemeClr val="tx1"/>
                </a:solidFill>
              </a:rPr>
              <a:t> care in their current situation.  Those decisions are based on the patient’s goals of care, identified through a discussion with the patient about their current values, goals, and preferences. LST orders are for patients who have a serious illness.</a:t>
            </a:r>
            <a:endParaRPr lang="en-US" b="0" dirty="0">
              <a:solidFill>
                <a:schemeClr val="tx1"/>
              </a:solidFill>
            </a:endParaRPr>
          </a:p>
          <a:p>
            <a:pPr marL="0" indent="0">
              <a:buFontTx/>
              <a:buNone/>
            </a:pPr>
            <a:endParaRPr lang="en-US" b="0" dirty="0"/>
          </a:p>
          <a:p>
            <a:endParaRPr lang="en-US" dirty="0"/>
          </a:p>
        </p:txBody>
      </p:sp>
      <p:sp>
        <p:nvSpPr>
          <p:cNvPr id="4" name="Slide Number Placeholder 3"/>
          <p:cNvSpPr>
            <a:spLocks noGrp="1"/>
          </p:cNvSpPr>
          <p:nvPr>
            <p:ph type="sldNum" sz="quarter" idx="10"/>
          </p:nvPr>
        </p:nvSpPr>
        <p:spPr/>
        <p:txBody>
          <a:bodyPr/>
          <a:lstStyle/>
          <a:p>
            <a:fld id="{4B2931A4-DE08-4BAA-B781-B0C8B90AF06F}" type="slidenum">
              <a:rPr lang="en-US" smtClean="0"/>
              <a:t>6</a:t>
            </a:fld>
            <a:endParaRPr lang="en-US" dirty="0"/>
          </a:p>
        </p:txBody>
      </p:sp>
    </p:spTree>
    <p:extLst>
      <p:ext uri="{BB962C8B-B14F-4D97-AF65-F5344CB8AC3E}">
        <p14:creationId xmlns:p14="http://schemas.microsoft.com/office/powerpoint/2010/main" val="349507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0" u="sng" dirty="0"/>
          </a:p>
        </p:txBody>
      </p:sp>
      <p:sp>
        <p:nvSpPr>
          <p:cNvPr id="4" name="Slide Number Placeholder 3"/>
          <p:cNvSpPr>
            <a:spLocks noGrp="1"/>
          </p:cNvSpPr>
          <p:nvPr>
            <p:ph type="sldNum" sz="quarter" idx="10"/>
          </p:nvPr>
        </p:nvSpPr>
        <p:spPr/>
        <p:txBody>
          <a:bodyPr/>
          <a:lstStyle/>
          <a:p>
            <a:fld id="{4B2931A4-DE08-4BAA-B781-B0C8B90AF06F}" type="slidenum">
              <a:rPr lang="en-US" smtClean="0"/>
              <a:t>7</a:t>
            </a:fld>
            <a:endParaRPr lang="en-US" dirty="0"/>
          </a:p>
        </p:txBody>
      </p:sp>
    </p:spTree>
    <p:extLst>
      <p:ext uri="{BB962C8B-B14F-4D97-AF65-F5344CB8AC3E}">
        <p14:creationId xmlns:p14="http://schemas.microsoft.com/office/powerpoint/2010/main" val="349507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r>
              <a:rPr lang="en-US" b="0" u="none" dirty="0">
                <a:solidFill>
                  <a:schemeClr val="tx1"/>
                </a:solidFill>
              </a:rPr>
              <a:t>New processes associated with the LST Decisions</a:t>
            </a:r>
            <a:r>
              <a:rPr lang="en-US" b="0" u="none" baseline="0" dirty="0">
                <a:solidFill>
                  <a:schemeClr val="tx1"/>
                </a:solidFill>
              </a:rPr>
              <a:t> Initiative were tested for two year in four VA sites:  Lovell in North Chicago, VA Black Hills in South Dakota, VA Salt Lake City, and the VA Hospital in Madison.</a:t>
            </a:r>
          </a:p>
          <a:p>
            <a:endParaRPr lang="en-US" b="0" u="none" baseline="0" dirty="0">
              <a:solidFill>
                <a:schemeClr val="tx1"/>
              </a:solidFill>
            </a:endParaRPr>
          </a:p>
          <a:p>
            <a:r>
              <a:rPr lang="en-US" b="0" u="none" baseline="0" dirty="0">
                <a:solidFill>
                  <a:schemeClr val="tx1"/>
                </a:solidFill>
              </a:rPr>
              <a:t>All VA facilities will fully implement new processes by July 2018.</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B2931A4-DE08-4BAA-B781-B0C8B90AF06F}" type="slidenum">
              <a:rPr lang="en-US" smtClean="0"/>
              <a:t>8</a:t>
            </a:fld>
            <a:endParaRPr lang="en-US" dirty="0"/>
          </a:p>
        </p:txBody>
      </p:sp>
    </p:spTree>
    <p:extLst>
      <p:ext uri="{BB962C8B-B14F-4D97-AF65-F5344CB8AC3E}">
        <p14:creationId xmlns:p14="http://schemas.microsoft.com/office/powerpoint/2010/main" val="90602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FACILITATOR NOTES</a:t>
            </a:r>
          </a:p>
          <a:p>
            <a:endParaRPr lang="en-US" b="1" dirty="0">
              <a:solidFill>
                <a:schemeClr val="tx1"/>
              </a:solidFill>
            </a:endParaRPr>
          </a:p>
          <a:p>
            <a:pPr marL="0" indent="0">
              <a:buFont typeface="Arial" panose="020B0604020202020204" pitchFamily="34" charset="0"/>
              <a:buNone/>
            </a:pPr>
            <a:r>
              <a:rPr lang="en-US" b="0" dirty="0">
                <a:solidFill>
                  <a:schemeClr val="tx1"/>
                </a:solidFill>
              </a:rPr>
              <a:t>[OPTIONAL]</a:t>
            </a:r>
          </a:p>
          <a:p>
            <a:pPr marL="0" indent="0">
              <a:buFont typeface="Arial" panose="020B0604020202020204" pitchFamily="34" charset="0"/>
              <a:buNone/>
            </a:pPr>
            <a:r>
              <a:rPr lang="en-US" b="0" dirty="0">
                <a:solidFill>
                  <a:schemeClr val="tx1"/>
                </a:solidFill>
              </a:rPr>
              <a:t>We’re going to watch</a:t>
            </a:r>
            <a:r>
              <a:rPr lang="en-US" b="0" baseline="0" dirty="0">
                <a:solidFill>
                  <a:schemeClr val="tx1"/>
                </a:solidFill>
              </a:rPr>
              <a:t> a short video featuring staff at the four VA demonstration sites to help us better understand the initiative and why we’re making practice changes. </a:t>
            </a:r>
          </a:p>
          <a:p>
            <a:pPr marL="171450" indent="-171450">
              <a:buFont typeface="Arial" panose="020B0604020202020204" pitchFamily="34" charset="0"/>
              <a:buChar char="•"/>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[Play video]</a:t>
            </a:r>
          </a:p>
          <a:p>
            <a:pPr marL="171450" indent="-171450">
              <a:buFont typeface="Arial" panose="020B0604020202020204" pitchFamily="34" charset="0"/>
              <a:buChar char="•"/>
            </a:pPr>
            <a:r>
              <a:rPr lang="en-US" b="0" baseline="0" dirty="0">
                <a:solidFill>
                  <a:schemeClr val="tx1"/>
                </a:solidFill>
              </a:rPr>
              <a:t>*CLICK* on ‘Video’</a:t>
            </a:r>
          </a:p>
          <a:p>
            <a:pPr marL="171450" indent="-171450">
              <a:buFont typeface="Arial" panose="020B0604020202020204" pitchFamily="34" charset="0"/>
              <a:buChar char="•"/>
            </a:pPr>
            <a:r>
              <a:rPr lang="en-US" b="0" baseline="0" dirty="0">
                <a:solidFill>
                  <a:schemeClr val="tx1"/>
                </a:solidFill>
              </a:rPr>
              <a:t>*CLICK* the “CC” box in the lower left corner and select, “Captions Off”</a:t>
            </a:r>
          </a:p>
          <a:p>
            <a:pPr marL="171450" indent="-171450">
              <a:buFont typeface="Arial" panose="020B0604020202020204" pitchFamily="34" charset="0"/>
              <a:buChar char="•"/>
            </a:pPr>
            <a:r>
              <a:rPr lang="en-US" b="0" baseline="0" dirty="0">
                <a:solidFill>
                  <a:schemeClr val="tx1"/>
                </a:solidFill>
              </a:rPr>
              <a:t>*CLICK* the “full screen” icon in the lower left corner to enlarge the image</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[After the video]</a:t>
            </a:r>
          </a:p>
          <a:p>
            <a:pPr marL="0" indent="0">
              <a:buFont typeface="Arial" panose="020B0604020202020204" pitchFamily="34" charset="0"/>
              <a:buNone/>
            </a:pPr>
            <a:r>
              <a:rPr lang="en-US" b="0" baseline="0" dirty="0">
                <a:solidFill>
                  <a:schemeClr val="tx1"/>
                </a:solidFill>
              </a:rPr>
              <a:t>What are your reactions to what you saw?</a:t>
            </a: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endParaRPr lang="en-US" b="0" baseline="0" dirty="0">
              <a:solidFill>
                <a:schemeClr val="tx1"/>
              </a:solidFill>
            </a:endParaRPr>
          </a:p>
          <a:p>
            <a:pPr marL="0" indent="0">
              <a:buFont typeface="Arial" panose="020B0604020202020204" pitchFamily="34" charset="0"/>
              <a:buNone/>
            </a:pPr>
            <a:r>
              <a:rPr lang="en-US" b="0" baseline="0" dirty="0">
                <a:solidFill>
                  <a:schemeClr val="tx1"/>
                </a:solidFill>
              </a:rPr>
              <a:t>[Technical troubleshooting]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chemeClr val="tx1"/>
                </a:solidFill>
              </a:rPr>
              <a:t>The video will not play unless you are connected to the VA intranet.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tx1"/>
                </a:solidFill>
              </a:rPr>
              <a:t>If the hyperlink does not work, copy the following URL into the browser:  http://bcove.me/ioq1pjb0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tx1"/>
                </a:solidFill>
              </a:rPr>
              <a:t>If that does not work, try this one:  https://myees.lrn.va.gov/Watch/Video%20Center.aspx?bcpid=5096599368001&amp;bckey=AQ~~,AAACmABW4_k~,u3UC4vmaoznryyARm4ZmfGFLy9JhJg14&amp;bctid=5249271653001</a:t>
            </a:r>
          </a:p>
          <a:p>
            <a:pPr marL="0" indent="0">
              <a:buFont typeface="Arial" panose="020B0604020202020204" pitchFamily="34" charset="0"/>
              <a:buNone/>
            </a:pPr>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4B2931A4-DE08-4BAA-B781-B0C8B90AF06F}" type="slidenum">
              <a:rPr lang="en-US" smtClean="0"/>
              <a:t>9</a:t>
            </a:fld>
            <a:endParaRPr lang="en-US" dirty="0"/>
          </a:p>
        </p:txBody>
      </p:sp>
    </p:spTree>
    <p:extLst>
      <p:ext uri="{BB962C8B-B14F-4D97-AF65-F5344CB8AC3E}">
        <p14:creationId xmlns:p14="http://schemas.microsoft.com/office/powerpoint/2010/main" val="249294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24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228198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6" y="1295400"/>
            <a:ext cx="7885113" cy="41656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
        <p:nvSpPr>
          <p:cNvPr id="3" name="Footer Placeholder 4"/>
          <p:cNvSpPr>
            <a:spLocks noGrp="1"/>
          </p:cNvSpPr>
          <p:nvPr>
            <p:ph type="ftr" sz="quarter" idx="3"/>
          </p:nvPr>
        </p:nvSpPr>
        <p:spPr>
          <a:xfrm>
            <a:off x="381000" y="6356353"/>
            <a:ext cx="5638800" cy="323849"/>
          </a:xfrm>
          <a:prstGeom prst="rect">
            <a:avLst/>
          </a:prstGeom>
        </p:spPr>
        <p:txBody>
          <a:bodyPr/>
          <a:lstStyle>
            <a:lvl1pPr>
              <a:defRPr sz="1600">
                <a:solidFill>
                  <a:srgbClr val="FFFFFF"/>
                </a:solidFill>
              </a:defRPr>
            </a:lvl1pPr>
          </a:lstStyle>
          <a:p>
            <a:r>
              <a:rPr lang="en-US" dirty="0"/>
              <a:t>Goals of Care Conversations </a:t>
            </a:r>
          </a:p>
        </p:txBody>
      </p:sp>
      <p:sp>
        <p:nvSpPr>
          <p:cNvPr id="4"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1751483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771777"/>
            <a:ext cx="4343400" cy="1470025"/>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4267200"/>
            <a:ext cx="4343400" cy="175260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3"/>
          </p:nvPr>
        </p:nvSpPr>
        <p:spPr>
          <a:xfrm>
            <a:off x="381000" y="6356353"/>
            <a:ext cx="5638800" cy="323849"/>
          </a:xfrm>
          <a:prstGeom prst="rect">
            <a:avLst/>
          </a:prstGeom>
        </p:spPr>
        <p:txBody>
          <a:bodyPr/>
          <a:lstStyle>
            <a:lvl1pPr>
              <a:defRPr sz="1600">
                <a:solidFill>
                  <a:srgbClr val="FFFFFF"/>
                </a:solidFill>
              </a:defRPr>
            </a:lvl1pPr>
          </a:lstStyle>
          <a:p>
            <a:r>
              <a:rPr lang="en-US" dirty="0"/>
              <a:t>Goals of Care Conversations </a:t>
            </a:r>
          </a:p>
        </p:txBody>
      </p:sp>
      <p:sp>
        <p:nvSpPr>
          <p:cNvPr id="5"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106638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6858000"/>
          </a:xfrm>
        </p:spPr>
        <p:txBody>
          <a:bodyPr/>
          <a:lstStyle/>
          <a:p>
            <a:endParaRPr lang="en-US" dirty="0"/>
          </a:p>
        </p:txBody>
      </p:sp>
    </p:spTree>
    <p:extLst>
      <p:ext uri="{BB962C8B-B14F-4D97-AF65-F5344CB8AC3E}">
        <p14:creationId xmlns:p14="http://schemas.microsoft.com/office/powerpoint/2010/main" val="258161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377696"/>
            <a:ext cx="7772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sz="half" idx="1"/>
          </p:nvPr>
        </p:nvSpPr>
        <p:spPr>
          <a:xfrm>
            <a:off x="2286000" y="1905000"/>
            <a:ext cx="6553200" cy="48768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5" y="482600"/>
            <a:ext cx="7772396" cy="682752"/>
          </a:xfrm>
          <a:prstGeom prst="rect">
            <a:avLst/>
          </a:prstGeom>
        </p:spPr>
      </p:pic>
      <p:sp>
        <p:nvSpPr>
          <p:cNvPr id="11" name="Rectangle 10"/>
          <p:cNvSpPr/>
          <p:nvPr userDrawn="1"/>
        </p:nvSpPr>
        <p:spPr>
          <a:xfrm>
            <a:off x="1371600" y="1280160"/>
            <a:ext cx="7772400" cy="10972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1752600" y="558800"/>
            <a:ext cx="7391400" cy="114300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4" name="TextBox 3"/>
          <p:cNvSpPr txBox="1"/>
          <p:nvPr userDrawn="1"/>
        </p:nvSpPr>
        <p:spPr>
          <a:xfrm>
            <a:off x="650242" y="6610773"/>
            <a:ext cx="184731" cy="369332"/>
          </a:xfrm>
          <a:prstGeom prst="rect">
            <a:avLst/>
          </a:prstGeom>
          <a:noFill/>
        </p:spPr>
        <p:txBody>
          <a:bodyPr wrap="none" rtlCol="0">
            <a:spAutoFit/>
          </a:bodyPr>
          <a:lstStyle/>
          <a:p>
            <a:endParaRPr lang="en-US" dirty="0">
              <a:solidFill>
                <a:srgbClr val="5C5768"/>
              </a:solidFill>
            </a:endParaRPr>
          </a:p>
        </p:txBody>
      </p:sp>
      <p:sp>
        <p:nvSpPr>
          <p:cNvPr id="12"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195400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full yellow banner">
    <p:spTree>
      <p:nvGrpSpPr>
        <p:cNvPr id="1" name=""/>
        <p:cNvGrpSpPr/>
        <p:nvPr/>
      </p:nvGrpSpPr>
      <p:grpSpPr>
        <a:xfrm>
          <a:off x="0" y="0"/>
          <a:ext cx="0" cy="0"/>
          <a:chOff x="0" y="0"/>
          <a:chExt cx="0" cy="0"/>
        </a:xfrm>
      </p:grpSpPr>
      <p:sp>
        <p:nvSpPr>
          <p:cNvPr id="9" name="Rectangle 8"/>
          <p:cNvSpPr/>
          <p:nvPr userDrawn="1"/>
        </p:nvSpPr>
        <p:spPr>
          <a:xfrm>
            <a:off x="1371600" y="1377696"/>
            <a:ext cx="7772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sz="half" idx="1"/>
          </p:nvPr>
        </p:nvSpPr>
        <p:spPr>
          <a:xfrm>
            <a:off x="2286000" y="1905000"/>
            <a:ext cx="6553200" cy="48768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1280160"/>
            <a:ext cx="7772400" cy="10972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7680"/>
            <a:ext cx="9144000" cy="686816"/>
          </a:xfrm>
          <a:prstGeom prst="rect">
            <a:avLst/>
          </a:prstGeom>
        </p:spPr>
      </p:pic>
      <p:sp>
        <p:nvSpPr>
          <p:cNvPr id="2" name="Title 1"/>
          <p:cNvSpPr>
            <a:spLocks noGrp="1"/>
          </p:cNvSpPr>
          <p:nvPr>
            <p:ph type="title"/>
          </p:nvPr>
        </p:nvSpPr>
        <p:spPr>
          <a:xfrm>
            <a:off x="1752600" y="560832"/>
            <a:ext cx="7391400" cy="114300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7"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375594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2" y="381000"/>
            <a:ext cx="7772398" cy="782696"/>
          </a:xfrm>
          <a:prstGeom prst="rect">
            <a:avLst/>
          </a:prstGeom>
        </p:spPr>
      </p:pic>
      <p:sp>
        <p:nvSpPr>
          <p:cNvPr id="2" name="Title 1"/>
          <p:cNvSpPr>
            <a:spLocks noGrp="1"/>
          </p:cNvSpPr>
          <p:nvPr>
            <p:ph type="title"/>
          </p:nvPr>
        </p:nvSpPr>
        <p:spPr>
          <a:xfrm>
            <a:off x="1752600" y="512064"/>
            <a:ext cx="7391400" cy="114300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371600"/>
            <a:ext cx="7772400" cy="4754880"/>
          </a:xfrm>
        </p:spPr>
        <p:txBody>
          <a:bodyPr/>
          <a:lstStyle/>
          <a:p>
            <a:endParaRPr lang="en-US" dirty="0"/>
          </a:p>
        </p:txBody>
      </p:sp>
      <p:sp>
        <p:nvSpPr>
          <p:cNvPr id="5"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415031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377696"/>
            <a:ext cx="7772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sz="half" idx="1"/>
          </p:nvPr>
        </p:nvSpPr>
        <p:spPr>
          <a:xfrm>
            <a:off x="2286000" y="1905000"/>
            <a:ext cx="6553200" cy="48768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1280160"/>
            <a:ext cx="7772400" cy="10972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7680"/>
            <a:ext cx="9144000" cy="686816"/>
          </a:xfrm>
          <a:prstGeom prst="rect">
            <a:avLst/>
          </a:prstGeom>
        </p:spPr>
      </p:pic>
      <p:sp>
        <p:nvSpPr>
          <p:cNvPr id="2" name="Title 1"/>
          <p:cNvSpPr>
            <a:spLocks noGrp="1"/>
          </p:cNvSpPr>
          <p:nvPr>
            <p:ph type="title"/>
          </p:nvPr>
        </p:nvSpPr>
        <p:spPr>
          <a:xfrm>
            <a:off x="1752600" y="560832"/>
            <a:ext cx="7391400" cy="114300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7"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315949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57395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2360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252189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A0393A8-E953-462D-B165-10ACBD4D8C0A}"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96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149637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A0393A8-E953-462D-B165-10ACBD4D8C0A}"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3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24195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102699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0393A8-E953-462D-B165-10ACBD4D8C0A}" type="slidenum">
              <a:rPr lang="en-US" smtClean="0"/>
              <a:pPr/>
              <a:t>‹#›</a:t>
            </a:fld>
            <a:endParaRPr lang="en-US" dirty="0"/>
          </a:p>
        </p:txBody>
      </p:sp>
    </p:spTree>
    <p:extLst>
      <p:ext uri="{BB962C8B-B14F-4D97-AF65-F5344CB8AC3E}">
        <p14:creationId xmlns:p14="http://schemas.microsoft.com/office/powerpoint/2010/main" val="189806068"/>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70" r:id="rId7"/>
    <p:sldLayoutId id="2147484171" r:id="rId8"/>
    <p:sldLayoutId id="2147484172" r:id="rId9"/>
    <p:sldLayoutId id="2147484173" r:id="rId10"/>
    <p:sldLayoutId id="2147484175" r:id="rId11"/>
    <p:sldLayoutId id="2147484176" r:id="rId12"/>
    <p:sldLayoutId id="2147484180" r:id="rId13"/>
    <p:sldLayoutId id="2147484177" r:id="rId14"/>
    <p:sldLayoutId id="2147483845" r:id="rId15"/>
    <p:sldLayoutId id="2147484182" r:id="rId16"/>
    <p:sldLayoutId id="2147484179" r:id="rId17"/>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ethics.va.gov/goalsofcaretraining.asp"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cove.me/ioq1pjb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1600"/>
            <a:ext cx="8534400" cy="1676400"/>
          </a:xfrm>
        </p:spPr>
        <p:txBody>
          <a:bodyPr>
            <a:noAutofit/>
          </a:bodyPr>
          <a:lstStyle/>
          <a:p>
            <a:r>
              <a:rPr lang="en-US" sz="4000" dirty="0">
                <a:solidFill>
                  <a:schemeClr val="tx1"/>
                </a:solidFill>
              </a:rPr>
              <a:t>Goals of Care Conversations Training</a:t>
            </a:r>
            <a:endParaRPr lang="en-US" sz="4000" dirty="0"/>
          </a:p>
        </p:txBody>
      </p:sp>
      <p:sp>
        <p:nvSpPr>
          <p:cNvPr id="2" name="TextBox 1"/>
          <p:cNvSpPr txBox="1"/>
          <p:nvPr/>
        </p:nvSpPr>
        <p:spPr>
          <a:xfrm>
            <a:off x="533400" y="2971800"/>
            <a:ext cx="8534400" cy="492443"/>
          </a:xfrm>
          <a:prstGeom prst="rect">
            <a:avLst/>
          </a:prstGeom>
          <a:noFill/>
        </p:spPr>
        <p:txBody>
          <a:bodyPr wrap="square" rtlCol="0">
            <a:spAutoFit/>
          </a:bodyPr>
          <a:lstStyle/>
          <a:p>
            <a:r>
              <a:rPr lang="en-US" sz="2500" i="1" dirty="0"/>
              <a:t>For Nurses, Social Workers, Psychologists &amp; Chaplains</a:t>
            </a:r>
          </a:p>
        </p:txBody>
      </p:sp>
      <p:pic>
        <p:nvPicPr>
          <p:cNvPr id="5" name="Picture 4" title="VA National Center for Ethics in Health Care logo"/>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928716" y="5105400"/>
            <a:ext cx="5767484" cy="1250975"/>
          </a:xfrm>
          <a:prstGeom prst="rect">
            <a:avLst/>
          </a:prstGeom>
        </p:spPr>
      </p:pic>
      <p:sp>
        <p:nvSpPr>
          <p:cNvPr id="6" name="TextBox 5"/>
          <p:cNvSpPr txBox="1"/>
          <p:nvPr/>
        </p:nvSpPr>
        <p:spPr>
          <a:xfrm>
            <a:off x="609600" y="3925669"/>
            <a:ext cx="7924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Part 1:  Key Communication Skills </a:t>
            </a:r>
          </a:p>
        </p:txBody>
      </p:sp>
    </p:spTree>
    <p:extLst>
      <p:ext uri="{BB962C8B-B14F-4D97-AF65-F5344CB8AC3E}">
        <p14:creationId xmlns:p14="http://schemas.microsoft.com/office/powerpoint/2010/main" val="118059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 Decisions Initiative</a:t>
            </a:r>
          </a:p>
        </p:txBody>
      </p:sp>
      <p:sp>
        <p:nvSpPr>
          <p:cNvPr id="3" name="Content Placeholder 2"/>
          <p:cNvSpPr>
            <a:spLocks noGrp="1"/>
          </p:cNvSpPr>
          <p:nvPr>
            <p:ph idx="1"/>
          </p:nvPr>
        </p:nvSpPr>
        <p:spPr>
          <a:xfrm>
            <a:off x="457200" y="1600200"/>
            <a:ext cx="8686800" cy="4876800"/>
          </a:xfrm>
        </p:spPr>
        <p:txBody>
          <a:bodyPr>
            <a:normAutofit/>
          </a:bodyPr>
          <a:lstStyle/>
          <a:p>
            <a:r>
              <a:rPr lang="en-US" sz="2800" dirty="0"/>
              <a:t>New policy (VHA Handbook 1004.03)</a:t>
            </a:r>
          </a:p>
          <a:p>
            <a:r>
              <a:rPr lang="en-US" sz="2800" dirty="0"/>
              <a:t>New progress notes and orders</a:t>
            </a:r>
          </a:p>
          <a:p>
            <a:r>
              <a:rPr lang="en-US" sz="2800" dirty="0"/>
              <a:t>Goals of Care Conversations Training</a:t>
            </a:r>
          </a:p>
          <a:p>
            <a:pPr lvl="1"/>
            <a:r>
              <a:rPr lang="en-US" sz="2400" dirty="0"/>
              <a:t>For Physicians, Nurse Practitioners, and Physician Assistants</a:t>
            </a:r>
          </a:p>
          <a:p>
            <a:pPr lvl="1"/>
            <a:r>
              <a:rPr lang="en-US" sz="2400" dirty="0"/>
              <a:t>For Nurses, Social Workers, Psychologists, and Chaplains</a:t>
            </a:r>
          </a:p>
          <a:p>
            <a:pPr marL="274320" lvl="1" indent="0">
              <a:buNone/>
            </a:pPr>
            <a:endParaRPr lang="en-US" sz="2400" dirty="0"/>
          </a:p>
        </p:txBody>
      </p:sp>
      <p:sp>
        <p:nvSpPr>
          <p:cNvPr id="4" name="Up Arrow 3" title="blue up arrow"/>
          <p:cNvSpPr/>
          <p:nvPr/>
        </p:nvSpPr>
        <p:spPr>
          <a:xfrm>
            <a:off x="1600200" y="44958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57400" y="4572000"/>
            <a:ext cx="2286000" cy="461665"/>
          </a:xfrm>
          <a:prstGeom prst="rect">
            <a:avLst/>
          </a:prstGeom>
          <a:noFill/>
        </p:spPr>
        <p:txBody>
          <a:bodyPr wrap="square" rtlCol="0">
            <a:spAutoFit/>
          </a:bodyPr>
          <a:lstStyle/>
          <a:p>
            <a:r>
              <a:rPr lang="en-US" sz="2400" b="1" dirty="0">
                <a:solidFill>
                  <a:schemeClr val="accent1">
                    <a:lumMod val="75000"/>
                  </a:schemeClr>
                </a:solidFill>
              </a:rPr>
              <a:t>This program!</a:t>
            </a:r>
          </a:p>
        </p:txBody>
      </p:sp>
    </p:spTree>
    <p:extLst>
      <p:ext uri="{BB962C8B-B14F-4D97-AF65-F5344CB8AC3E}">
        <p14:creationId xmlns:p14="http://schemas.microsoft.com/office/powerpoint/2010/main" val="254988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477000" cy="1219200"/>
          </a:xfrm>
        </p:spPr>
        <p:txBody>
          <a:bodyPr>
            <a:noAutofit/>
          </a:bodyPr>
          <a:lstStyle/>
          <a:p>
            <a:r>
              <a:rPr lang="en-US" sz="3600" dirty="0"/>
              <a:t>When you finish this program, you will be able to:</a:t>
            </a:r>
          </a:p>
        </p:txBody>
      </p:sp>
      <p:sp>
        <p:nvSpPr>
          <p:cNvPr id="3" name="Content Placeholder 2"/>
          <p:cNvSpPr>
            <a:spLocks noGrp="1"/>
          </p:cNvSpPr>
          <p:nvPr>
            <p:ph idx="1"/>
          </p:nvPr>
        </p:nvSpPr>
        <p:spPr>
          <a:xfrm>
            <a:off x="685800" y="1752600"/>
            <a:ext cx="7467600" cy="4953000"/>
          </a:xfrm>
        </p:spPr>
        <p:txBody>
          <a:bodyPr>
            <a:normAutofit/>
          </a:bodyPr>
          <a:lstStyle/>
          <a:p>
            <a:pPr marL="493776" indent="-457200">
              <a:spcAft>
                <a:spcPts val="1200"/>
              </a:spcAft>
              <a:buClr>
                <a:srgbClr val="0070C0"/>
              </a:buClr>
              <a:buSzPct val="100000"/>
            </a:pPr>
            <a:r>
              <a:rPr lang="en-US" sz="2800" b="1" dirty="0"/>
              <a:t>Conduct a goals of care conversation </a:t>
            </a:r>
            <a:r>
              <a:rPr lang="en-US" sz="2800" dirty="0"/>
              <a:t>using key communication skills and a talking map</a:t>
            </a:r>
          </a:p>
          <a:p>
            <a:pPr marL="493776" indent="-457200">
              <a:spcAft>
                <a:spcPts val="1200"/>
              </a:spcAft>
              <a:buClr>
                <a:srgbClr val="0070C0"/>
              </a:buClr>
              <a:buSzPct val="100000"/>
            </a:pPr>
            <a:r>
              <a:rPr lang="en-US" sz="2800" dirty="0"/>
              <a:t>Identify new process for </a:t>
            </a:r>
            <a:r>
              <a:rPr lang="en-US" sz="2800" b="1" dirty="0"/>
              <a:t>documenting </a:t>
            </a:r>
            <a:r>
              <a:rPr lang="en-US" sz="2800" dirty="0"/>
              <a:t>goals of care conversations </a:t>
            </a:r>
          </a:p>
          <a:p>
            <a:pPr marL="493776" indent="-457200">
              <a:spcAft>
                <a:spcPts val="1200"/>
              </a:spcAft>
              <a:buClr>
                <a:srgbClr val="0070C0"/>
              </a:buClr>
              <a:buSzPct val="100000"/>
            </a:pPr>
            <a:r>
              <a:rPr lang="en-US" sz="2800" b="1" dirty="0"/>
              <a:t>Carry out a plan </a:t>
            </a:r>
            <a:r>
              <a:rPr lang="en-US" sz="2800" dirty="0"/>
              <a:t>with your team to  conduct goals of care conversations with high-risk patients</a:t>
            </a:r>
          </a:p>
          <a:p>
            <a:endParaRPr lang="en-US" dirty="0"/>
          </a:p>
        </p:txBody>
      </p:sp>
    </p:spTree>
    <p:extLst>
      <p:ext uri="{BB962C8B-B14F-4D97-AF65-F5344CB8AC3E}">
        <p14:creationId xmlns:p14="http://schemas.microsoft.com/office/powerpoint/2010/main" val="183132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What We Will Learn</a:t>
            </a:r>
          </a:p>
        </p:txBody>
      </p:sp>
      <p:sp>
        <p:nvSpPr>
          <p:cNvPr id="3" name="Content Placeholder 2"/>
          <p:cNvSpPr>
            <a:spLocks noGrp="1"/>
          </p:cNvSpPr>
          <p:nvPr>
            <p:ph idx="1"/>
          </p:nvPr>
        </p:nvSpPr>
        <p:spPr>
          <a:xfrm>
            <a:off x="457200" y="1524000"/>
            <a:ext cx="7467600" cy="4525963"/>
          </a:xfrm>
        </p:spPr>
        <p:txBody>
          <a:bodyPr>
            <a:normAutofit/>
          </a:bodyPr>
          <a:lstStyle/>
          <a:p>
            <a:pPr marL="339725" indent="-303213">
              <a:spcAft>
                <a:spcPts val="1800"/>
              </a:spcAft>
              <a:buClr>
                <a:srgbClr val="0070C0"/>
              </a:buClr>
              <a:buSzPct val="100000"/>
            </a:pPr>
            <a:r>
              <a:rPr lang="en-US" sz="3200" dirty="0"/>
              <a:t>Nature and purpose of goals of care conversations</a:t>
            </a:r>
          </a:p>
          <a:p>
            <a:pPr marL="339725" indent="-303213">
              <a:spcAft>
                <a:spcPts val="1800"/>
              </a:spcAft>
              <a:buClr>
                <a:srgbClr val="0070C0"/>
              </a:buClr>
              <a:buSzPct val="100000"/>
            </a:pPr>
            <a:r>
              <a:rPr lang="en-US" sz="3200" dirty="0"/>
              <a:t>Key communication skills to be used throughout a goals of care conversation </a:t>
            </a:r>
          </a:p>
          <a:p>
            <a:endParaRPr lang="en-US" dirty="0"/>
          </a:p>
        </p:txBody>
      </p:sp>
    </p:spTree>
    <p:extLst>
      <p:ext uri="{BB962C8B-B14F-4D97-AF65-F5344CB8AC3E}">
        <p14:creationId xmlns:p14="http://schemas.microsoft.com/office/powerpoint/2010/main" val="394978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How We Will Learn</a:t>
            </a:r>
          </a:p>
        </p:txBody>
      </p:sp>
      <p:sp>
        <p:nvSpPr>
          <p:cNvPr id="3" name="Content Placeholder 2"/>
          <p:cNvSpPr>
            <a:spLocks noGrp="1"/>
          </p:cNvSpPr>
          <p:nvPr>
            <p:ph idx="1"/>
          </p:nvPr>
        </p:nvSpPr>
        <p:spPr/>
        <p:txBody>
          <a:bodyPr>
            <a:normAutofit/>
          </a:bodyPr>
          <a:lstStyle/>
          <a:p>
            <a:pPr marL="288925" indent="-288925">
              <a:spcAft>
                <a:spcPts val="1800"/>
              </a:spcAft>
            </a:pPr>
            <a:r>
              <a:rPr lang="en-US" sz="3200" dirty="0"/>
              <a:t>Presentation</a:t>
            </a:r>
          </a:p>
          <a:p>
            <a:pPr marL="288925" indent="-288925">
              <a:spcAft>
                <a:spcPts val="1800"/>
              </a:spcAft>
            </a:pPr>
            <a:r>
              <a:rPr lang="en-US" sz="3200" dirty="0"/>
              <a:t>Examples</a:t>
            </a:r>
          </a:p>
          <a:p>
            <a:pPr marL="288925" indent="-288925">
              <a:spcAft>
                <a:spcPts val="1800"/>
              </a:spcAft>
            </a:pPr>
            <a:r>
              <a:rPr lang="en-US" sz="3200" dirty="0"/>
              <a:t>Practice</a:t>
            </a:r>
          </a:p>
        </p:txBody>
      </p:sp>
    </p:spTree>
    <p:extLst>
      <p:ext uri="{BB962C8B-B14F-4D97-AF65-F5344CB8AC3E}">
        <p14:creationId xmlns:p14="http://schemas.microsoft.com/office/powerpoint/2010/main" val="142058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63000" cy="1143000"/>
          </a:xfrm>
        </p:spPr>
        <p:txBody>
          <a:bodyPr>
            <a:normAutofit/>
          </a:bodyPr>
          <a:lstStyle/>
          <a:p>
            <a:r>
              <a:rPr lang="en-US" dirty="0"/>
              <a:t>What is a Goals of Care Conversation? </a:t>
            </a:r>
          </a:p>
        </p:txBody>
      </p:sp>
      <p:sp>
        <p:nvSpPr>
          <p:cNvPr id="4" name="TextBox 3"/>
          <p:cNvSpPr txBox="1"/>
          <p:nvPr/>
        </p:nvSpPr>
        <p:spPr>
          <a:xfrm>
            <a:off x="1066800" y="1828800"/>
            <a:ext cx="5791200" cy="1754326"/>
          </a:xfrm>
          <a:prstGeom prst="rect">
            <a:avLst/>
          </a:prstGeom>
          <a:noFill/>
        </p:spPr>
        <p:txBody>
          <a:bodyPr wrap="square" rtlCol="0">
            <a:spAutoFit/>
          </a:bodyPr>
          <a:lstStyle/>
          <a:p>
            <a:r>
              <a:rPr lang="en-US" sz="3600" i="1" dirty="0"/>
              <a:t>Discussion to elicit the Veteran’s values, goals, and preferences…</a:t>
            </a:r>
          </a:p>
        </p:txBody>
      </p:sp>
      <p:sp>
        <p:nvSpPr>
          <p:cNvPr id="7" name="TextBox 6"/>
          <p:cNvSpPr txBox="1"/>
          <p:nvPr/>
        </p:nvSpPr>
        <p:spPr>
          <a:xfrm>
            <a:off x="3276600" y="3863876"/>
            <a:ext cx="5334000" cy="2308324"/>
          </a:xfrm>
          <a:prstGeom prst="rect">
            <a:avLst/>
          </a:prstGeom>
          <a:noFill/>
        </p:spPr>
        <p:txBody>
          <a:bodyPr wrap="square" rtlCol="0">
            <a:spAutoFit/>
          </a:bodyPr>
          <a:lstStyle/>
          <a:p>
            <a:r>
              <a:rPr lang="en-US" sz="3600" i="1" dirty="0"/>
              <a:t>…that serve as a basis for decisions about services and medical care, including LSTs </a:t>
            </a:r>
          </a:p>
        </p:txBody>
      </p:sp>
    </p:spTree>
    <p:extLst>
      <p:ext uri="{BB962C8B-B14F-4D97-AF65-F5344CB8AC3E}">
        <p14:creationId xmlns:p14="http://schemas.microsoft.com/office/powerpoint/2010/main" val="37740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Shift in Culture</a:t>
            </a:r>
          </a:p>
        </p:txBody>
      </p:sp>
      <p:sp>
        <p:nvSpPr>
          <p:cNvPr id="4" name="Content Placeholder 3"/>
          <p:cNvSpPr>
            <a:spLocks noGrp="1"/>
          </p:cNvSpPr>
          <p:nvPr>
            <p:ph sz="half" idx="1"/>
          </p:nvPr>
        </p:nvSpPr>
        <p:spPr>
          <a:xfrm>
            <a:off x="457200" y="1752600"/>
            <a:ext cx="3733800" cy="2670048"/>
          </a:xfrm>
        </p:spPr>
        <p:txBody>
          <a:bodyPr>
            <a:normAutofit lnSpcReduction="10000"/>
          </a:bodyPr>
          <a:lstStyle/>
          <a:p>
            <a:pPr marL="0" indent="0">
              <a:buNone/>
            </a:pPr>
            <a:r>
              <a:rPr lang="en-US" dirty="0"/>
              <a:t>During a health crisis</a:t>
            </a:r>
          </a:p>
          <a:p>
            <a:pPr marL="0" indent="0">
              <a:buNone/>
            </a:pPr>
            <a:endParaRPr lang="en-US" dirty="0"/>
          </a:p>
          <a:p>
            <a:pPr marL="0" indent="0">
              <a:buNone/>
            </a:pPr>
            <a:endParaRPr lang="en-US" dirty="0"/>
          </a:p>
          <a:p>
            <a:pPr marL="0" indent="0">
              <a:buNone/>
            </a:pPr>
            <a:r>
              <a:rPr lang="en-US" dirty="0"/>
              <a:t>Do you want us to do everything for you?	</a:t>
            </a:r>
          </a:p>
        </p:txBody>
      </p:sp>
      <p:sp>
        <p:nvSpPr>
          <p:cNvPr id="5" name="Content Placeholder 4"/>
          <p:cNvSpPr>
            <a:spLocks noGrp="1"/>
          </p:cNvSpPr>
          <p:nvPr>
            <p:ph sz="half" idx="2"/>
          </p:nvPr>
        </p:nvSpPr>
        <p:spPr>
          <a:xfrm>
            <a:off x="5181600" y="1673352"/>
            <a:ext cx="3733800" cy="3127248"/>
          </a:xfrm>
        </p:spPr>
        <p:txBody>
          <a:bodyPr>
            <a:normAutofit lnSpcReduction="10000"/>
          </a:bodyPr>
          <a:lstStyle/>
          <a:p>
            <a:pPr marL="0" indent="0">
              <a:spcAft>
                <a:spcPts val="900"/>
              </a:spcAft>
              <a:buNone/>
            </a:pPr>
            <a:r>
              <a:rPr lang="en-US" dirty="0"/>
              <a:t>Earlier in the course of illness</a:t>
            </a:r>
          </a:p>
          <a:p>
            <a:pPr marL="0" indent="0">
              <a:buNone/>
            </a:pPr>
            <a:endParaRPr lang="en-US" dirty="0"/>
          </a:p>
          <a:p>
            <a:pPr marL="0" indent="0">
              <a:buNone/>
            </a:pPr>
            <a:r>
              <a:rPr lang="en-US" dirty="0"/>
              <a:t>What do you hope for with your medical care?</a:t>
            </a:r>
          </a:p>
        </p:txBody>
      </p:sp>
      <p:cxnSp>
        <p:nvCxnSpPr>
          <p:cNvPr id="6" name="Straight Arrow Connector 5" title="blue arrow"/>
          <p:cNvCxnSpPr/>
          <p:nvPr/>
        </p:nvCxnSpPr>
        <p:spPr>
          <a:xfrm>
            <a:off x="4038600" y="1981200"/>
            <a:ext cx="1143000" cy="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title="blue arrow"/>
          <p:cNvCxnSpPr/>
          <p:nvPr/>
        </p:nvCxnSpPr>
        <p:spPr>
          <a:xfrm>
            <a:off x="4038600" y="3352800"/>
            <a:ext cx="1143000" cy="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4340" y="5461575"/>
            <a:ext cx="8305800" cy="707886"/>
          </a:xfrm>
          <a:prstGeom prst="rect">
            <a:avLst/>
          </a:prstGeom>
          <a:noFill/>
        </p:spPr>
        <p:txBody>
          <a:bodyPr wrap="square" rtlCol="0">
            <a:spAutoFit/>
          </a:bodyPr>
          <a:lstStyle/>
          <a:p>
            <a:pPr algn="ctr"/>
            <a:r>
              <a:rPr lang="en-US" sz="4000" b="1" dirty="0"/>
              <a:t>Proactive, patient-driven care!</a:t>
            </a:r>
          </a:p>
        </p:txBody>
      </p:sp>
    </p:spTree>
    <p:extLst>
      <p:ext uri="{BB962C8B-B14F-4D97-AF65-F5344CB8AC3E}">
        <p14:creationId xmlns:p14="http://schemas.microsoft.com/office/powerpoint/2010/main" val="11845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467600" cy="1143000"/>
          </a:xfrm>
        </p:spPr>
        <p:txBody>
          <a:bodyPr>
            <a:normAutofit fontScale="90000"/>
          </a:bodyPr>
          <a:lstStyle/>
          <a:p>
            <a:r>
              <a:rPr lang="en-US" dirty="0"/>
              <a:t>Why are proactive goals of care conversations important?</a:t>
            </a:r>
          </a:p>
        </p:txBody>
      </p:sp>
      <p:pic>
        <p:nvPicPr>
          <p:cNvPr id="1027" name="Picture 3" descr="older man talking to health care provider while younger woman looks on" title="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916" y="2438400"/>
            <a:ext cx="628352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30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76303" y="533400"/>
            <a:ext cx="7981897" cy="1200329"/>
          </a:xfrm>
          <a:prstGeom prst="rect">
            <a:avLst/>
          </a:prstGeom>
          <a:noFill/>
        </p:spPr>
        <p:txBody>
          <a:bodyPr wrap="square" rtlCol="0">
            <a:spAutoFit/>
          </a:bodyPr>
          <a:lstStyle/>
          <a:p>
            <a:r>
              <a:rPr lang="en-US" sz="3600" dirty="0">
                <a:solidFill>
                  <a:schemeClr val="tx2"/>
                </a:solidFill>
                <a:latin typeface="+mj-lt"/>
              </a:rPr>
              <a:t>When should goals of care conversations happen?</a:t>
            </a:r>
          </a:p>
        </p:txBody>
      </p:sp>
      <p:sp>
        <p:nvSpPr>
          <p:cNvPr id="2" name="TextBox 1"/>
          <p:cNvSpPr txBox="1"/>
          <p:nvPr/>
        </p:nvSpPr>
        <p:spPr>
          <a:xfrm>
            <a:off x="457200" y="1940528"/>
            <a:ext cx="8077200" cy="4801314"/>
          </a:xfrm>
          <a:prstGeom prst="rect">
            <a:avLst/>
          </a:prstGeom>
          <a:noFill/>
        </p:spPr>
        <p:txBody>
          <a:bodyPr wrap="square" rtlCol="0">
            <a:spAutoFit/>
          </a:bodyPr>
          <a:lstStyle/>
          <a:p>
            <a:pPr marL="457200" indent="-457200">
              <a:spcAft>
                <a:spcPts val="600"/>
              </a:spcAft>
              <a:buClr>
                <a:srgbClr val="0070C0"/>
              </a:buClr>
              <a:buFont typeface="Wingdings" panose="05000000000000000000" pitchFamily="2" charset="2"/>
              <a:buChar char="à"/>
            </a:pPr>
            <a:r>
              <a:rPr lang="en-US" sz="2400" dirty="0"/>
              <a:t>When a patient is at </a:t>
            </a:r>
            <a:r>
              <a:rPr lang="en-US" sz="2400" u="sng" dirty="0"/>
              <a:t>high risk</a:t>
            </a:r>
            <a:r>
              <a:rPr lang="en-US" sz="2400" dirty="0"/>
              <a:t> of a life-threatening clinical event in the next 1-2 years </a:t>
            </a:r>
          </a:p>
          <a:p>
            <a:pPr marL="800100" lvl="1" indent="-342900">
              <a:spcAft>
                <a:spcPts val="600"/>
              </a:spcAft>
              <a:buClr>
                <a:srgbClr val="0070C0"/>
              </a:buClr>
              <a:buFont typeface="Arial" panose="020B0604020202020204" pitchFamily="34" charset="0"/>
              <a:buChar char="•"/>
            </a:pPr>
            <a:r>
              <a:rPr lang="en-US" sz="2400" dirty="0"/>
              <a:t>In any clinical setting; before a health crisis is best</a:t>
            </a:r>
          </a:p>
          <a:p>
            <a:pPr marL="800100" lvl="1" indent="-342900">
              <a:spcAft>
                <a:spcPts val="2400"/>
              </a:spcAft>
              <a:buClr>
                <a:srgbClr val="0070C0"/>
              </a:buClr>
              <a:buFont typeface="Arial" panose="020B0604020202020204" pitchFamily="34" charset="0"/>
              <a:buChar char="•"/>
            </a:pPr>
            <a:r>
              <a:rPr lang="en-US" sz="2400" dirty="0"/>
              <a:t>May take more than one conversation, involve more than one clinician</a:t>
            </a:r>
          </a:p>
          <a:p>
            <a:pPr marL="457200" indent="-457200">
              <a:spcAft>
                <a:spcPts val="2400"/>
              </a:spcAft>
              <a:buClr>
                <a:srgbClr val="0070C0"/>
              </a:buClr>
              <a:buFont typeface="Wingdings" panose="05000000000000000000" pitchFamily="2" charset="2"/>
              <a:buChar char="à"/>
            </a:pPr>
            <a:r>
              <a:rPr lang="en-US" sz="2400" dirty="0"/>
              <a:t>When any patient wants to discuss or limit LST</a:t>
            </a:r>
          </a:p>
          <a:p>
            <a:pPr>
              <a:spcAft>
                <a:spcPts val="2400"/>
              </a:spcAft>
              <a:buClr>
                <a:srgbClr val="0070C0"/>
              </a:buClr>
            </a:pPr>
            <a:endParaRPr lang="en-US" sz="2400" dirty="0"/>
          </a:p>
          <a:p>
            <a:pPr algn="ctr">
              <a:spcAft>
                <a:spcPts val="2400"/>
              </a:spcAft>
            </a:pPr>
            <a:r>
              <a:rPr lang="en-US" sz="2400" b="1" dirty="0"/>
              <a:t>Ongoing conversation through the disease process</a:t>
            </a:r>
          </a:p>
          <a:p>
            <a:pPr marL="457200" indent="-457200">
              <a:spcAft>
                <a:spcPts val="2400"/>
              </a:spcAft>
              <a:buFont typeface="Wingdings" panose="05000000000000000000" pitchFamily="2" charset="2"/>
              <a:buChar char="v"/>
            </a:pPr>
            <a:endParaRPr lang="en-US" sz="2400" dirty="0"/>
          </a:p>
        </p:txBody>
      </p:sp>
      <p:sp>
        <p:nvSpPr>
          <p:cNvPr id="3" name="Title 2" hidden="1"/>
          <p:cNvSpPr>
            <a:spLocks noGrp="1"/>
          </p:cNvSpPr>
          <p:nvPr>
            <p:ph type="title"/>
          </p:nvPr>
        </p:nvSpPr>
        <p:spPr/>
        <p:txBody>
          <a:bodyPr>
            <a:normAutofit fontScale="90000"/>
          </a:bodyPr>
          <a:lstStyle/>
          <a:p>
            <a:r>
              <a:rPr lang="en-US" dirty="0"/>
              <a:t>When should goals of care conversations happen?</a:t>
            </a:r>
            <a:br>
              <a:rPr lang="en-US" dirty="0"/>
            </a:br>
            <a:endParaRPr lang="en-US" dirty="0"/>
          </a:p>
        </p:txBody>
      </p:sp>
    </p:spTree>
    <p:extLst>
      <p:ext uri="{BB962C8B-B14F-4D97-AF65-F5344CB8AC3E}">
        <p14:creationId xmlns:p14="http://schemas.microsoft.com/office/powerpoint/2010/main" val="2512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25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Roles and Responsibilities</a:t>
            </a:r>
          </a:p>
        </p:txBody>
      </p:sp>
      <p:sp>
        <p:nvSpPr>
          <p:cNvPr id="4" name="Content Placeholder 3"/>
          <p:cNvSpPr>
            <a:spLocks noGrp="1"/>
          </p:cNvSpPr>
          <p:nvPr>
            <p:ph sz="half" idx="2"/>
          </p:nvPr>
        </p:nvSpPr>
        <p:spPr>
          <a:xfrm>
            <a:off x="152400" y="2438400"/>
            <a:ext cx="4419600" cy="4191000"/>
          </a:xfrm>
        </p:spPr>
        <p:txBody>
          <a:bodyPr>
            <a:normAutofit/>
          </a:bodyPr>
          <a:lstStyle/>
          <a:p>
            <a:pPr>
              <a:spcAft>
                <a:spcPts val="300"/>
              </a:spcAft>
            </a:pPr>
            <a:r>
              <a:rPr lang="en-US" dirty="0"/>
              <a:t>Introduce the goals of care conversations</a:t>
            </a:r>
          </a:p>
          <a:p>
            <a:pPr>
              <a:spcAft>
                <a:spcPts val="300"/>
              </a:spcAft>
            </a:pPr>
            <a:r>
              <a:rPr lang="en-US" dirty="0"/>
              <a:t>Discuss role of the surrogate</a:t>
            </a:r>
          </a:p>
          <a:p>
            <a:pPr>
              <a:spcAft>
                <a:spcPts val="300"/>
              </a:spcAft>
            </a:pPr>
            <a:r>
              <a:rPr lang="en-US" dirty="0"/>
              <a:t>Elicit understanding of diagnosis and prognosis</a:t>
            </a:r>
          </a:p>
          <a:p>
            <a:pPr>
              <a:spcAft>
                <a:spcPts val="300"/>
              </a:spcAft>
            </a:pPr>
            <a:r>
              <a:rPr lang="en-US" dirty="0"/>
              <a:t>Elicit patient’s values, goals</a:t>
            </a:r>
          </a:p>
          <a:p>
            <a:pPr>
              <a:spcAft>
                <a:spcPts val="300"/>
              </a:spcAft>
            </a:pPr>
            <a:r>
              <a:rPr lang="en-US" dirty="0"/>
              <a:t>Provide basic information about LSTs &amp; services</a:t>
            </a:r>
          </a:p>
          <a:p>
            <a:r>
              <a:rPr lang="en-US" dirty="0"/>
              <a:t>Document the conversation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Content Placeholder 5"/>
          <p:cNvSpPr>
            <a:spLocks noGrp="1"/>
          </p:cNvSpPr>
          <p:nvPr>
            <p:ph sz="quarter" idx="4"/>
          </p:nvPr>
        </p:nvSpPr>
        <p:spPr>
          <a:xfrm>
            <a:off x="4754880" y="2438400"/>
            <a:ext cx="4389120" cy="4419600"/>
          </a:xfrm>
        </p:spPr>
        <p:txBody>
          <a:bodyPr>
            <a:normAutofit/>
          </a:bodyPr>
          <a:lstStyle/>
          <a:p>
            <a:endParaRPr lang="en-US" dirty="0"/>
          </a:p>
          <a:p>
            <a:endParaRPr lang="en-US" dirty="0"/>
          </a:p>
          <a:p>
            <a:pPr>
              <a:spcAft>
                <a:spcPts val="300"/>
              </a:spcAft>
            </a:pPr>
            <a:endParaRPr lang="en-US" dirty="0"/>
          </a:p>
          <a:p>
            <a:r>
              <a:rPr lang="en-US" dirty="0"/>
              <a:t>Deliver news about diagnosis and prognosis</a:t>
            </a:r>
          </a:p>
          <a:p>
            <a:endParaRPr lang="en-US" dirty="0"/>
          </a:p>
          <a:p>
            <a:r>
              <a:rPr lang="en-US" dirty="0"/>
              <a:t>Establish a LST plan with patient (or surrogate) </a:t>
            </a:r>
          </a:p>
          <a:p>
            <a:r>
              <a:rPr lang="en-US" dirty="0"/>
              <a:t>Complete LST Progress Note and Orders</a:t>
            </a:r>
          </a:p>
          <a:p>
            <a:endParaRPr lang="en-US" dirty="0"/>
          </a:p>
          <a:p>
            <a:endParaRPr lang="en-US" dirty="0"/>
          </a:p>
        </p:txBody>
      </p:sp>
      <p:sp>
        <p:nvSpPr>
          <p:cNvPr id="7" name="Text Placeholder 3"/>
          <p:cNvSpPr>
            <a:spLocks noGrp="1"/>
          </p:cNvSpPr>
          <p:nvPr>
            <p:ph type="body" idx="1"/>
          </p:nvPr>
        </p:nvSpPr>
        <p:spPr>
          <a:xfrm>
            <a:off x="457200" y="1371600"/>
            <a:ext cx="3931920" cy="944562"/>
          </a:xfrm>
        </p:spPr>
        <p:txBody>
          <a:bodyPr>
            <a:noAutofit/>
          </a:bodyPr>
          <a:lstStyle/>
          <a:p>
            <a:r>
              <a:rPr lang="en-US" sz="2400" b="1" dirty="0"/>
              <a:t>RNs/SWs/Ps/Cs/ </a:t>
            </a:r>
          </a:p>
          <a:p>
            <a:r>
              <a:rPr lang="en-US" sz="2400" b="1" dirty="0"/>
              <a:t>MDs/APRNs/PAs</a:t>
            </a:r>
          </a:p>
        </p:txBody>
      </p:sp>
      <p:sp>
        <p:nvSpPr>
          <p:cNvPr id="8" name="Text Placeholder 4"/>
          <p:cNvSpPr>
            <a:spLocks noGrp="1"/>
          </p:cNvSpPr>
          <p:nvPr>
            <p:ph type="body" sz="quarter" idx="3"/>
          </p:nvPr>
        </p:nvSpPr>
        <p:spPr>
          <a:xfrm>
            <a:off x="4754880" y="1371600"/>
            <a:ext cx="3931920" cy="944562"/>
          </a:xfrm>
        </p:spPr>
        <p:txBody>
          <a:bodyPr>
            <a:noAutofit/>
          </a:bodyPr>
          <a:lstStyle/>
          <a:p>
            <a:r>
              <a:rPr lang="en-US" sz="2400" b="1" dirty="0"/>
              <a:t>MDs/APRNs/PAs </a:t>
            </a:r>
          </a:p>
          <a:p>
            <a:r>
              <a:rPr lang="en-US" sz="2400" b="1" dirty="0"/>
              <a:t>ONLY</a:t>
            </a:r>
          </a:p>
        </p:txBody>
      </p:sp>
    </p:spTree>
    <p:extLst>
      <p:ext uri="{BB962C8B-B14F-4D97-AF65-F5344CB8AC3E}">
        <p14:creationId xmlns:p14="http://schemas.microsoft.com/office/powerpoint/2010/main" val="10438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a:t>What’s challenging?</a:t>
            </a:r>
          </a:p>
        </p:txBody>
      </p:sp>
      <p:sp>
        <p:nvSpPr>
          <p:cNvPr id="3" name="Content Placeholder 2"/>
          <p:cNvSpPr>
            <a:spLocks noGrp="1"/>
          </p:cNvSpPr>
          <p:nvPr>
            <p:ph idx="1"/>
          </p:nvPr>
        </p:nvSpPr>
        <p:spPr>
          <a:xfrm>
            <a:off x="914400" y="1447800"/>
            <a:ext cx="7239000" cy="4876800"/>
          </a:xfrm>
        </p:spPr>
        <p:txBody>
          <a:bodyPr>
            <a:normAutofit/>
          </a:bodyPr>
          <a:lstStyle/>
          <a:p>
            <a:pPr marL="0" indent="0" algn="ctr">
              <a:buNone/>
            </a:pPr>
            <a:endParaRPr lang="en-US" sz="4000" dirty="0"/>
          </a:p>
          <a:p>
            <a:pPr marL="0" indent="0" algn="ctr">
              <a:buNone/>
            </a:pPr>
            <a:r>
              <a:rPr lang="en-US" sz="4000" dirty="0"/>
              <a:t>What’s challenging when talking to patients or families about serious illness and care near the end of life?</a:t>
            </a:r>
          </a:p>
        </p:txBody>
      </p:sp>
    </p:spTree>
    <p:extLst>
      <p:ext uri="{BB962C8B-B14F-4D97-AF65-F5344CB8AC3E}">
        <p14:creationId xmlns:p14="http://schemas.microsoft.com/office/powerpoint/2010/main" val="141252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762000"/>
            <a:ext cx="3886200" cy="990600"/>
          </a:xfrm>
        </p:spPr>
        <p:txBody>
          <a:bodyPr/>
          <a:lstStyle/>
          <a:p>
            <a:r>
              <a:rPr lang="en-US" dirty="0"/>
              <a:t>Welcome</a:t>
            </a:r>
          </a:p>
        </p:txBody>
      </p:sp>
      <p:sp>
        <p:nvSpPr>
          <p:cNvPr id="3" name="Content Placeholder 2"/>
          <p:cNvSpPr>
            <a:spLocks noGrp="1"/>
          </p:cNvSpPr>
          <p:nvPr>
            <p:ph idx="1"/>
          </p:nvPr>
        </p:nvSpPr>
        <p:spPr>
          <a:xfrm>
            <a:off x="4800600" y="1600200"/>
            <a:ext cx="3886200" cy="4876800"/>
          </a:xfrm>
        </p:spPr>
        <p:txBody>
          <a:bodyPr/>
          <a:lstStyle/>
          <a:p>
            <a:pPr marL="342900" indent="-342900">
              <a:buFont typeface="Wingdings" panose="05000000000000000000" pitchFamily="2" charset="2"/>
              <a:buChar char="v"/>
            </a:pPr>
            <a:r>
              <a:rPr lang="en-US" dirty="0"/>
              <a:t>Introductions</a:t>
            </a:r>
          </a:p>
          <a:p>
            <a:pPr marL="342900" indent="-342900">
              <a:buFont typeface="Wingdings" panose="05000000000000000000" pitchFamily="2" charset="2"/>
              <a:buChar char="v"/>
            </a:pPr>
            <a:r>
              <a:rPr lang="en-US" dirty="0"/>
              <a:t>Agenda</a:t>
            </a:r>
          </a:p>
          <a:p>
            <a:pPr marL="342900" indent="-342900">
              <a:buFont typeface="Wingdings" panose="05000000000000000000" pitchFamily="2" charset="2"/>
              <a:buChar char="v"/>
            </a:pPr>
            <a:r>
              <a:rPr lang="en-US" dirty="0"/>
              <a:t>Brief review of class materials</a:t>
            </a:r>
          </a:p>
          <a:p>
            <a:pPr marL="0" indent="0">
              <a:buNone/>
            </a:pPr>
            <a:r>
              <a:rPr lang="en-US" sz="4000" spc="-100" dirty="0">
                <a:solidFill>
                  <a:srgbClr val="04617B"/>
                </a:solidFill>
                <a:ea typeface="+mj-ea"/>
                <a:cs typeface="+mj-cs"/>
              </a:rPr>
              <a:t>Ground Rules</a:t>
            </a:r>
          </a:p>
          <a:p>
            <a:pPr marL="342900" indent="-342900">
              <a:buFont typeface="Wingdings" panose="05000000000000000000" pitchFamily="2" charset="2"/>
              <a:buChar char="v"/>
            </a:pPr>
            <a:r>
              <a:rPr lang="en-US" dirty="0"/>
              <a:t>Respect for privacy</a:t>
            </a:r>
          </a:p>
          <a:p>
            <a:pPr marL="342900" indent="-342900">
              <a:buFont typeface="Wingdings" panose="05000000000000000000" pitchFamily="2" charset="2"/>
              <a:buChar char="v"/>
            </a:pPr>
            <a:r>
              <a:rPr lang="en-US" dirty="0"/>
              <a:t>Respect for individual values</a:t>
            </a:r>
          </a:p>
          <a:p>
            <a:pPr marL="342900" indent="-342900">
              <a:buFont typeface="Wingdings" panose="05000000000000000000" pitchFamily="2" charset="2"/>
              <a:buChar char="v"/>
            </a:pPr>
            <a:r>
              <a:rPr lang="en-US" dirty="0"/>
              <a:t>Expectations</a:t>
            </a:r>
          </a:p>
          <a:p>
            <a:pPr marL="0" indent="0">
              <a:buNone/>
            </a:pPr>
            <a:endParaRPr lang="en-US" dirty="0"/>
          </a:p>
        </p:txBody>
      </p:sp>
      <p:pic>
        <p:nvPicPr>
          <p:cNvPr id="4" name="Picture 3" descr="older man with oxygen tube looking at woman" title="photo"/>
          <p:cNvPicPr>
            <a:picLocks noChangeAspect="1"/>
          </p:cNvPicPr>
          <p:nvPr/>
        </p:nvPicPr>
        <p:blipFill rotWithShape="1">
          <a:blip r:embed="rId3" cstate="print">
            <a:extLst>
              <a:ext uri="{28A0092B-C50C-407E-A947-70E740481C1C}">
                <a14:useLocalDpi xmlns:a14="http://schemas.microsoft.com/office/drawing/2010/main" val="0"/>
              </a:ext>
            </a:extLst>
          </a:blip>
          <a:srcRect b="20843"/>
          <a:stretch/>
        </p:blipFill>
        <p:spPr>
          <a:xfrm>
            <a:off x="2325864" y="2362200"/>
            <a:ext cx="2169936" cy="2574116"/>
          </a:xfrm>
          <a:prstGeom prst="rect">
            <a:avLst/>
          </a:prstGeom>
        </p:spPr>
      </p:pic>
      <p:pic>
        <p:nvPicPr>
          <p:cNvPr id="6" name="Picture 5" descr="two women looking at another woman" title="phot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29" y="4495800"/>
            <a:ext cx="2664372" cy="1771777"/>
          </a:xfrm>
          <a:prstGeom prst="rect">
            <a:avLst/>
          </a:prstGeom>
        </p:spPr>
      </p:pic>
      <p:pic>
        <p:nvPicPr>
          <p:cNvPr id="7" name="Picture 6" descr="older woman smiling at health care clinician" title="phot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29" y="838200"/>
            <a:ext cx="2452866" cy="1676400"/>
          </a:xfrm>
          <a:prstGeom prst="rect">
            <a:avLst/>
          </a:prstGeom>
        </p:spPr>
      </p:pic>
    </p:spTree>
    <p:extLst>
      <p:ext uri="{BB962C8B-B14F-4D97-AF65-F5344CB8AC3E}">
        <p14:creationId xmlns:p14="http://schemas.microsoft.com/office/powerpoint/2010/main" val="309797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90600"/>
          </a:xfrm>
        </p:spPr>
        <p:txBody>
          <a:bodyPr>
            <a:noAutofit/>
          </a:bodyPr>
          <a:lstStyle/>
          <a:p>
            <a:r>
              <a:rPr lang="en-US" dirty="0"/>
              <a:t>Your Approach Matters</a:t>
            </a:r>
          </a:p>
        </p:txBody>
      </p:sp>
      <p:sp>
        <p:nvSpPr>
          <p:cNvPr id="5" name="Content Placeholder 4"/>
          <p:cNvSpPr>
            <a:spLocks noGrp="1"/>
          </p:cNvSpPr>
          <p:nvPr>
            <p:ph idx="1"/>
          </p:nvPr>
        </p:nvSpPr>
        <p:spPr>
          <a:xfrm>
            <a:off x="457200" y="1676400"/>
            <a:ext cx="8229600" cy="4876800"/>
          </a:xfrm>
        </p:spPr>
        <p:txBody>
          <a:bodyPr>
            <a:normAutofit/>
          </a:bodyPr>
          <a:lstStyle/>
          <a:p>
            <a:pPr marL="0" lvl="0" indent="0">
              <a:spcAft>
                <a:spcPts val="1800"/>
              </a:spcAft>
              <a:buNone/>
            </a:pPr>
            <a:r>
              <a:rPr lang="en-US" sz="3200" b="1" dirty="0">
                <a:solidFill>
                  <a:schemeClr val="tx2"/>
                </a:solidFill>
              </a:rPr>
              <a:t>Build a partnership with the patient by…</a:t>
            </a:r>
          </a:p>
          <a:p>
            <a:pPr lvl="0">
              <a:spcAft>
                <a:spcPts val="1800"/>
              </a:spcAft>
            </a:pPr>
            <a:r>
              <a:rPr lang="en-US" sz="3200" dirty="0"/>
              <a:t>Creating an open, safe environment</a:t>
            </a:r>
          </a:p>
          <a:p>
            <a:pPr lvl="0">
              <a:spcAft>
                <a:spcPts val="1800"/>
              </a:spcAft>
            </a:pPr>
            <a:r>
              <a:rPr lang="en-US" sz="3200" dirty="0"/>
              <a:t>Believing in the patient’s ability to make difficult decisions</a:t>
            </a:r>
          </a:p>
          <a:p>
            <a:pPr lvl="0">
              <a:spcAft>
                <a:spcPts val="1800"/>
              </a:spcAft>
            </a:pPr>
            <a:r>
              <a:rPr lang="en-US" sz="3200" dirty="0"/>
              <a:t>Allowing the patient to discover their own understanding</a:t>
            </a:r>
          </a:p>
          <a:p>
            <a:endParaRPr lang="en-US" dirty="0"/>
          </a:p>
        </p:txBody>
      </p:sp>
    </p:spTree>
    <p:extLst>
      <p:ext uri="{BB962C8B-B14F-4D97-AF65-F5344CB8AC3E}">
        <p14:creationId xmlns:p14="http://schemas.microsoft.com/office/powerpoint/2010/main" val="119037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 Skills</a:t>
            </a:r>
          </a:p>
        </p:txBody>
      </p:sp>
      <p:sp>
        <p:nvSpPr>
          <p:cNvPr id="3" name="Content Placeholder 2"/>
          <p:cNvSpPr>
            <a:spLocks noGrp="1"/>
          </p:cNvSpPr>
          <p:nvPr>
            <p:ph idx="1"/>
          </p:nvPr>
        </p:nvSpPr>
        <p:spPr/>
        <p:txBody>
          <a:bodyPr>
            <a:normAutofit/>
          </a:bodyPr>
          <a:lstStyle/>
          <a:p>
            <a:pPr lvl="0"/>
            <a:r>
              <a:rPr lang="en-US" sz="3200" dirty="0"/>
              <a:t>Many Purposes</a:t>
            </a:r>
            <a:endParaRPr lang="en-US" sz="3600" dirty="0"/>
          </a:p>
          <a:p>
            <a:pPr lvl="1"/>
            <a:r>
              <a:rPr lang="en-US" sz="2800" dirty="0"/>
              <a:t>Everyday conversations with family, co-workers, patients, others</a:t>
            </a:r>
          </a:p>
          <a:p>
            <a:pPr marL="274320" lvl="1" indent="0">
              <a:buNone/>
            </a:pPr>
            <a:endParaRPr lang="en-US" sz="2800" dirty="0"/>
          </a:p>
          <a:p>
            <a:r>
              <a:rPr lang="en-US" sz="3200" dirty="0"/>
              <a:t>Strong skills required for challenging situations (high emotion, resistance, ambivalence)</a:t>
            </a:r>
          </a:p>
          <a:p>
            <a:pPr lvl="1"/>
            <a:r>
              <a:rPr lang="en-US" sz="2800" dirty="0"/>
              <a:t>Can be taught</a:t>
            </a:r>
          </a:p>
          <a:p>
            <a:pPr lvl="1"/>
            <a:r>
              <a:rPr lang="en-US" sz="2800" dirty="0"/>
              <a:t>Require practice!</a:t>
            </a:r>
          </a:p>
          <a:p>
            <a:pPr marL="0" indent="0">
              <a:buNone/>
            </a:pPr>
            <a:endParaRPr lang="en-US" sz="3200" dirty="0"/>
          </a:p>
        </p:txBody>
      </p:sp>
      <p:pic>
        <p:nvPicPr>
          <p:cNvPr id="2050" name="Picture 2" descr="two people talking to each other"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85800"/>
            <a:ext cx="2381251" cy="144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109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 Emotion</a:t>
            </a:r>
          </a:p>
        </p:txBody>
      </p:sp>
      <p:sp>
        <p:nvSpPr>
          <p:cNvPr id="3" name="Content Placeholder 2"/>
          <p:cNvSpPr>
            <a:spLocks noGrp="1"/>
          </p:cNvSpPr>
          <p:nvPr>
            <p:ph idx="1"/>
          </p:nvPr>
        </p:nvSpPr>
        <p:spPr/>
        <p:txBody>
          <a:bodyPr>
            <a:normAutofit/>
          </a:bodyPr>
          <a:lstStyle/>
          <a:p>
            <a:pPr marL="182880" lvl="1">
              <a:buClr>
                <a:srgbClr val="0F6FC6"/>
              </a:buClr>
            </a:pPr>
            <a:r>
              <a:rPr lang="en-US" sz="2800" dirty="0">
                <a:solidFill>
                  <a:prstClr val="black"/>
                </a:solidFill>
              </a:rPr>
              <a:t>Occurs frequently in goals of care conversations - loss, end of life and death are difficult subjects</a:t>
            </a:r>
          </a:p>
          <a:p>
            <a:pPr marL="182880" lvl="1">
              <a:buClr>
                <a:srgbClr val="0F6FC6"/>
              </a:buClr>
            </a:pPr>
            <a:endParaRPr lang="en-US" sz="2800" dirty="0"/>
          </a:p>
          <a:p>
            <a:pPr marL="182880" lvl="1">
              <a:buClr>
                <a:srgbClr val="0F6FC6"/>
              </a:buClr>
            </a:pPr>
            <a:r>
              <a:rPr lang="en-US" sz="2800" dirty="0"/>
              <a:t>High emotion can impair:</a:t>
            </a:r>
          </a:p>
          <a:p>
            <a:pPr lvl="1"/>
            <a:r>
              <a:rPr lang="en-US" sz="2800" dirty="0"/>
              <a:t>Communication process </a:t>
            </a:r>
          </a:p>
          <a:p>
            <a:pPr lvl="3"/>
            <a:r>
              <a:rPr lang="en-US" sz="2800" dirty="0"/>
              <a:t>Elicits “fight or flight” response</a:t>
            </a:r>
          </a:p>
          <a:p>
            <a:pPr lvl="3"/>
            <a:r>
              <a:rPr lang="en-US" sz="2800" dirty="0"/>
              <a:t>Cannot “hear” the information</a:t>
            </a:r>
          </a:p>
          <a:p>
            <a:pPr lvl="1"/>
            <a:r>
              <a:rPr lang="en-US" sz="2800" dirty="0"/>
              <a:t>Reasoning and decision making</a:t>
            </a:r>
          </a:p>
          <a:p>
            <a:pPr marL="274320" lvl="1" indent="0">
              <a:buNone/>
            </a:pPr>
            <a:endParaRPr lang="en-US" sz="3000" dirty="0"/>
          </a:p>
          <a:p>
            <a:pPr marL="274320" lvl="1" indent="0">
              <a:buNone/>
            </a:pPr>
            <a:endParaRPr lang="en-US" sz="3000" dirty="0"/>
          </a:p>
          <a:p>
            <a:endParaRPr lang="en-US" dirty="0"/>
          </a:p>
        </p:txBody>
      </p:sp>
    </p:spTree>
    <p:extLst>
      <p:ext uri="{BB962C8B-B14F-4D97-AF65-F5344CB8AC3E}">
        <p14:creationId xmlns:p14="http://schemas.microsoft.com/office/powerpoint/2010/main" val="65456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Emotion</a:t>
            </a:r>
          </a:p>
        </p:txBody>
      </p:sp>
      <p:sp>
        <p:nvSpPr>
          <p:cNvPr id="3" name="Content Placeholder 2"/>
          <p:cNvSpPr>
            <a:spLocks noGrp="1"/>
          </p:cNvSpPr>
          <p:nvPr>
            <p:ph idx="1"/>
          </p:nvPr>
        </p:nvSpPr>
        <p:spPr/>
        <p:txBody>
          <a:bodyPr/>
          <a:lstStyle/>
          <a:p>
            <a:pPr marL="0" indent="0">
              <a:buNone/>
            </a:pPr>
            <a:r>
              <a:rPr lang="en-US" sz="2800" dirty="0"/>
              <a:t>Manifests differently in different people</a:t>
            </a:r>
          </a:p>
          <a:p>
            <a:pPr lvl="1"/>
            <a:r>
              <a:rPr lang="en-US" sz="2400" dirty="0"/>
              <a:t> Not usually tears!</a:t>
            </a:r>
          </a:p>
          <a:p>
            <a:endParaRPr lang="en-US" sz="2800" u="sng" dirty="0"/>
          </a:p>
          <a:p>
            <a:pPr marL="0" indent="0">
              <a:buNone/>
            </a:pPr>
            <a:r>
              <a:rPr lang="en-US" sz="2800" dirty="0"/>
              <a:t>Patient cues</a:t>
            </a:r>
          </a:p>
          <a:p>
            <a:pPr lvl="1"/>
            <a:r>
              <a:rPr lang="en-US" sz="2400" dirty="0"/>
              <a:t>Shutting down/quiet</a:t>
            </a:r>
          </a:p>
          <a:p>
            <a:pPr lvl="1"/>
            <a:r>
              <a:rPr lang="en-US" sz="2400" dirty="0"/>
              <a:t>Body language</a:t>
            </a:r>
          </a:p>
          <a:p>
            <a:pPr lvl="1"/>
            <a:r>
              <a:rPr lang="en-US" sz="2400" dirty="0"/>
              <a:t>Intonation changes</a:t>
            </a:r>
          </a:p>
          <a:p>
            <a:pPr lvl="1"/>
            <a:r>
              <a:rPr lang="en-US" sz="2400" dirty="0"/>
              <a:t>Ambivalence/resistance</a:t>
            </a:r>
          </a:p>
          <a:p>
            <a:pPr lvl="1"/>
            <a:r>
              <a:rPr lang="en-US" sz="2400" dirty="0"/>
              <a:t>Questions - especially “why”</a:t>
            </a:r>
          </a:p>
          <a:p>
            <a:pPr marL="274320" lvl="1" indent="0">
              <a:buNone/>
            </a:pPr>
            <a:endParaRPr lang="en-US" sz="2400" dirty="0"/>
          </a:p>
          <a:p>
            <a:pPr lvl="1"/>
            <a:endParaRPr lang="en-US" sz="2400" dirty="0"/>
          </a:p>
          <a:p>
            <a:endParaRPr lang="en-US" dirty="0"/>
          </a:p>
        </p:txBody>
      </p:sp>
      <p:pic>
        <p:nvPicPr>
          <p:cNvPr id="5" name="Picture 4" descr="older woman with her hand on her forehead"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352800"/>
            <a:ext cx="3329382" cy="2209800"/>
          </a:xfrm>
          <a:prstGeom prst="rect">
            <a:avLst/>
          </a:prstGeom>
        </p:spPr>
      </p:pic>
    </p:spTree>
    <p:extLst>
      <p:ext uri="{BB962C8B-B14F-4D97-AF65-F5344CB8AC3E}">
        <p14:creationId xmlns:p14="http://schemas.microsoft.com/office/powerpoint/2010/main" val="7042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1143000"/>
          </a:xfrm>
        </p:spPr>
        <p:txBody>
          <a:bodyPr>
            <a:normAutofit/>
          </a:bodyPr>
          <a:lstStyle/>
          <a:p>
            <a:r>
              <a:rPr lang="en-US" dirty="0"/>
              <a:t>Recognizing Ambivalence</a:t>
            </a:r>
          </a:p>
        </p:txBody>
      </p:sp>
      <p:sp>
        <p:nvSpPr>
          <p:cNvPr id="3" name="Content Placeholder 2"/>
          <p:cNvSpPr>
            <a:spLocks noGrp="1"/>
          </p:cNvSpPr>
          <p:nvPr>
            <p:ph idx="1"/>
          </p:nvPr>
        </p:nvSpPr>
        <p:spPr>
          <a:xfrm>
            <a:off x="381000" y="1752600"/>
            <a:ext cx="8305800" cy="4541729"/>
          </a:xfrm>
        </p:spPr>
        <p:txBody>
          <a:bodyPr>
            <a:normAutofit/>
          </a:bodyPr>
          <a:lstStyle/>
          <a:p>
            <a:pPr marL="0" indent="0">
              <a:buNone/>
            </a:pPr>
            <a:r>
              <a:rPr lang="en-US" sz="3000"/>
              <a:t>Ambivalence: having two conflicting desires</a:t>
            </a:r>
          </a:p>
          <a:p>
            <a:pPr marL="0" indent="0">
              <a:buNone/>
            </a:pPr>
            <a:endParaRPr lang="en-US" sz="3000"/>
          </a:p>
          <a:p>
            <a:pPr marL="274320" lvl="1" indent="0">
              <a:buNone/>
            </a:pPr>
            <a:r>
              <a:rPr lang="en-US" sz="2400" i="1"/>
              <a:t>“I don’t like coming to the hospital, but it makes my breathing better.” </a:t>
            </a:r>
          </a:p>
          <a:p>
            <a:pPr marL="448056" lvl="1" indent="0">
              <a:buNone/>
            </a:pPr>
            <a:endParaRPr lang="en-US" sz="2800"/>
          </a:p>
          <a:p>
            <a:pPr marL="274320" lvl="1" indent="0">
              <a:buNone/>
            </a:pPr>
            <a:r>
              <a:rPr lang="en-US" sz="2400" i="1"/>
              <a:t>“Coming to appointments is difficult. But I don’t like the idea of people coming into my home</a:t>
            </a:r>
            <a:r>
              <a:rPr lang="en-US" i="1"/>
              <a:t>.”</a:t>
            </a:r>
          </a:p>
          <a:p>
            <a:pPr marL="0" indent="0">
              <a:buNone/>
            </a:pPr>
            <a:endParaRPr lang="en-US" sz="3000" u="sng"/>
          </a:p>
          <a:p>
            <a:pPr marL="0" indent="0">
              <a:buNone/>
            </a:pPr>
            <a:endParaRPr lang="en-US" sz="1500"/>
          </a:p>
          <a:p>
            <a:pPr marL="0" indent="0">
              <a:buNone/>
            </a:pPr>
            <a:endParaRPr lang="en-US"/>
          </a:p>
          <a:p>
            <a:pPr lvl="1"/>
            <a:endParaRPr lang="en-US" dirty="0"/>
          </a:p>
        </p:txBody>
      </p:sp>
    </p:spTree>
    <p:extLst>
      <p:ext uri="{BB962C8B-B14F-4D97-AF65-F5344CB8AC3E}">
        <p14:creationId xmlns:p14="http://schemas.microsoft.com/office/powerpoint/2010/main" val="283619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6847"/>
            <a:ext cx="8686800" cy="977153"/>
          </a:xfrm>
        </p:spPr>
        <p:txBody>
          <a:bodyPr>
            <a:normAutofit/>
          </a:bodyPr>
          <a:lstStyle/>
          <a:p>
            <a:r>
              <a:rPr lang="en-US" dirty="0"/>
              <a:t>Recognizing Resistance</a:t>
            </a:r>
          </a:p>
        </p:txBody>
      </p:sp>
      <p:sp>
        <p:nvSpPr>
          <p:cNvPr id="3" name="Content Placeholder 2"/>
          <p:cNvSpPr>
            <a:spLocks noGrp="1"/>
          </p:cNvSpPr>
          <p:nvPr>
            <p:ph idx="1"/>
          </p:nvPr>
        </p:nvSpPr>
        <p:spPr>
          <a:xfrm>
            <a:off x="457200" y="1676400"/>
            <a:ext cx="8458200" cy="4191000"/>
          </a:xfrm>
          <a:ln w="12700">
            <a:noFill/>
          </a:ln>
        </p:spPr>
        <p:txBody>
          <a:bodyPr>
            <a:noAutofit/>
          </a:bodyPr>
          <a:lstStyle/>
          <a:p>
            <a:pPr marL="0" indent="0">
              <a:buNone/>
            </a:pPr>
            <a:r>
              <a:rPr lang="en-US" sz="2800"/>
              <a:t>Resistance occurs when we expect or push conversation content when the patient isn’t ready </a:t>
            </a:r>
          </a:p>
          <a:p>
            <a:pPr marL="0" indent="0">
              <a:buNone/>
            </a:pPr>
            <a:endParaRPr lang="en-US" sz="2800"/>
          </a:p>
          <a:p>
            <a:pPr marL="274320" lvl="1" indent="0">
              <a:buNone/>
            </a:pPr>
            <a:r>
              <a:rPr lang="en-US" sz="2400" i="1"/>
              <a:t>“I already wrote everything down 20 years ago in my advance directive.”</a:t>
            </a:r>
          </a:p>
          <a:p>
            <a:pPr marL="448056" lvl="1" indent="0">
              <a:buNone/>
            </a:pPr>
            <a:endParaRPr lang="en-US" sz="1050" i="1"/>
          </a:p>
          <a:p>
            <a:pPr marL="274320" lvl="1" indent="0">
              <a:buNone/>
            </a:pPr>
            <a:r>
              <a:rPr lang="en-US" sz="2400" i="1"/>
              <a:t>“I don’t see why I need to talk about this right now.”</a:t>
            </a:r>
          </a:p>
          <a:p>
            <a:pPr marL="0" indent="0">
              <a:buNone/>
            </a:pPr>
            <a:endParaRPr lang="en-US" sz="2800"/>
          </a:p>
          <a:p>
            <a:pPr marL="0" indent="0">
              <a:buNone/>
            </a:pPr>
            <a:endParaRPr lang="en-US" sz="2800" dirty="0"/>
          </a:p>
        </p:txBody>
      </p:sp>
    </p:spTree>
    <p:extLst>
      <p:ext uri="{BB962C8B-B14F-4D97-AF65-F5344CB8AC3E}">
        <p14:creationId xmlns:p14="http://schemas.microsoft.com/office/powerpoint/2010/main" val="321938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Communication Skills</a:t>
            </a:r>
          </a:p>
        </p:txBody>
      </p:sp>
      <p:sp>
        <p:nvSpPr>
          <p:cNvPr id="3" name="Content Placeholder 2"/>
          <p:cNvSpPr>
            <a:spLocks noGrp="1"/>
          </p:cNvSpPr>
          <p:nvPr>
            <p:ph idx="1"/>
          </p:nvPr>
        </p:nvSpPr>
        <p:spPr/>
        <p:txBody>
          <a:bodyPr/>
          <a:lstStyle/>
          <a:p>
            <a:pPr>
              <a:spcAft>
                <a:spcPts val="1800"/>
              </a:spcAft>
            </a:pPr>
            <a:r>
              <a:rPr lang="en-US" sz="2800" dirty="0"/>
              <a:t>Open-ended questions</a:t>
            </a:r>
          </a:p>
          <a:p>
            <a:pPr>
              <a:spcAft>
                <a:spcPts val="1800"/>
              </a:spcAft>
            </a:pPr>
            <a:r>
              <a:rPr lang="en-US" sz="2800" dirty="0"/>
              <a:t>Reflective listening</a:t>
            </a:r>
          </a:p>
          <a:p>
            <a:pPr>
              <a:spcAft>
                <a:spcPts val="1800"/>
              </a:spcAft>
            </a:pPr>
            <a:r>
              <a:rPr lang="en-US" sz="2800" dirty="0"/>
              <a:t>Exploring</a:t>
            </a:r>
          </a:p>
          <a:p>
            <a:pPr>
              <a:spcAft>
                <a:spcPts val="1800"/>
              </a:spcAft>
            </a:pPr>
            <a:r>
              <a:rPr lang="en-US" sz="2800" dirty="0"/>
              <a:t>Affirmations </a:t>
            </a:r>
          </a:p>
          <a:p>
            <a:pPr>
              <a:spcAft>
                <a:spcPts val="1800"/>
              </a:spcAft>
            </a:pPr>
            <a:r>
              <a:rPr lang="en-US" sz="2800" dirty="0"/>
              <a:t>“I wish” statements</a:t>
            </a:r>
          </a:p>
          <a:p>
            <a:endParaRPr lang="en-US" dirty="0"/>
          </a:p>
        </p:txBody>
      </p:sp>
    </p:spTree>
    <p:extLst>
      <p:ext uri="{BB962C8B-B14F-4D97-AF65-F5344CB8AC3E}">
        <p14:creationId xmlns:p14="http://schemas.microsoft.com/office/powerpoint/2010/main" val="422700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9438"/>
            <a:ext cx="8229600" cy="715962"/>
          </a:xfrm>
        </p:spPr>
        <p:txBody>
          <a:bodyPr>
            <a:normAutofit/>
          </a:bodyPr>
          <a:lstStyle/>
          <a:p>
            <a:pPr marL="0" indent="0"/>
            <a:r>
              <a:rPr lang="en-US" dirty="0"/>
              <a:t>Open-Ended Questions  </a:t>
            </a:r>
          </a:p>
        </p:txBody>
      </p:sp>
      <p:sp>
        <p:nvSpPr>
          <p:cNvPr id="3" name="Content Placeholder 2"/>
          <p:cNvSpPr>
            <a:spLocks noGrp="1"/>
          </p:cNvSpPr>
          <p:nvPr>
            <p:ph idx="1"/>
          </p:nvPr>
        </p:nvSpPr>
        <p:spPr>
          <a:xfrm>
            <a:off x="579863" y="1492404"/>
            <a:ext cx="7878337" cy="4832196"/>
          </a:xfrm>
        </p:spPr>
        <p:txBody>
          <a:bodyPr>
            <a:normAutofit/>
          </a:bodyPr>
          <a:lstStyle/>
          <a:p>
            <a:pPr>
              <a:spcAft>
                <a:spcPts val="1200"/>
              </a:spcAft>
            </a:pPr>
            <a:r>
              <a:rPr lang="en-US" sz="2800" dirty="0"/>
              <a:t>Elicit the patient’s own knowledge, language, understanding and/or feelings</a:t>
            </a:r>
          </a:p>
          <a:p>
            <a:r>
              <a:rPr lang="en-US" sz="2800" dirty="0"/>
              <a:t>Elicit details rather than one word answers</a:t>
            </a:r>
          </a:p>
          <a:p>
            <a:pPr marL="0" indent="0">
              <a:buNone/>
            </a:pPr>
            <a:endParaRPr lang="en-US" sz="2800" dirty="0"/>
          </a:p>
          <a:p>
            <a:pPr marL="457200" lvl="1" indent="0">
              <a:buNone/>
            </a:pPr>
            <a:r>
              <a:rPr lang="en-US" sz="2800" dirty="0">
                <a:solidFill>
                  <a:schemeClr val="accent1">
                    <a:lumMod val="75000"/>
                  </a:schemeClr>
                </a:solidFill>
              </a:rPr>
              <a:t>“How has your health affected your day to day life?”</a:t>
            </a:r>
          </a:p>
          <a:p>
            <a:pPr marL="457200" lvl="1" indent="0">
              <a:buNone/>
            </a:pPr>
            <a:endParaRPr lang="en-US" sz="1800" dirty="0">
              <a:solidFill>
                <a:schemeClr val="accent1">
                  <a:lumMod val="75000"/>
                </a:schemeClr>
              </a:solidFill>
            </a:endParaRPr>
          </a:p>
          <a:p>
            <a:pPr marL="457200" lvl="1" indent="0">
              <a:buNone/>
            </a:pPr>
            <a:r>
              <a:rPr lang="en-US" sz="2800" dirty="0">
                <a:solidFill>
                  <a:schemeClr val="accent1">
                    <a:lumMod val="75000"/>
                  </a:schemeClr>
                </a:solidFill>
              </a:rPr>
              <a:t>“You mentioned you have heart failure; what is your understanding of that disease?”</a:t>
            </a:r>
          </a:p>
        </p:txBody>
      </p:sp>
    </p:spTree>
    <p:extLst>
      <p:ext uri="{BB962C8B-B14F-4D97-AF65-F5344CB8AC3E}">
        <p14:creationId xmlns:p14="http://schemas.microsoft.com/office/powerpoint/2010/main" val="77620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90600"/>
          </a:xfrm>
        </p:spPr>
        <p:txBody>
          <a:bodyPr>
            <a:normAutofit fontScale="90000"/>
          </a:bodyPr>
          <a:lstStyle/>
          <a:p>
            <a:r>
              <a:rPr lang="en-US" dirty="0"/>
              <a:t>Open-Ended Questions</a:t>
            </a:r>
            <a:br>
              <a:rPr lang="en-US" dirty="0">
                <a:solidFill>
                  <a:schemeClr val="tx1"/>
                </a:solidFill>
              </a:rPr>
            </a:br>
            <a:r>
              <a:rPr lang="en-US" dirty="0">
                <a:solidFill>
                  <a:schemeClr val="tx1"/>
                </a:solidFill>
              </a:rPr>
              <a:t>Practice </a:t>
            </a:r>
          </a:p>
        </p:txBody>
      </p:sp>
      <p:sp>
        <p:nvSpPr>
          <p:cNvPr id="3" name="Content Placeholder 2"/>
          <p:cNvSpPr>
            <a:spLocks noGrp="1"/>
          </p:cNvSpPr>
          <p:nvPr>
            <p:ph idx="1"/>
          </p:nvPr>
        </p:nvSpPr>
        <p:spPr>
          <a:xfrm>
            <a:off x="629032" y="2484863"/>
            <a:ext cx="7467600" cy="1447800"/>
          </a:xfrm>
        </p:spPr>
        <p:txBody>
          <a:bodyPr>
            <a:noAutofit/>
          </a:bodyPr>
          <a:lstStyle/>
          <a:p>
            <a:pPr marL="36576" indent="0">
              <a:buNone/>
            </a:pPr>
            <a:r>
              <a:rPr lang="en-US" sz="2800" b="1" dirty="0">
                <a:solidFill>
                  <a:schemeClr val="accent1">
                    <a:lumMod val="75000"/>
                  </a:schemeClr>
                </a:solidFill>
              </a:rPr>
              <a:t>CLINICIAN:</a:t>
            </a:r>
          </a:p>
          <a:p>
            <a:pPr marL="36576" indent="0">
              <a:buNone/>
            </a:pPr>
            <a:r>
              <a:rPr lang="en-US" sz="2800" dirty="0">
                <a:solidFill>
                  <a:schemeClr val="accent1">
                    <a:lumMod val="75000"/>
                  </a:schemeClr>
                </a:solidFill>
              </a:rPr>
              <a:t>“Do you understand the role of a health care surrogate?”</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85800"/>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85800"/>
            <a:ext cx="1081721" cy="1066800"/>
          </a:xfrm>
          <a:prstGeom prst="rect">
            <a:avLst/>
          </a:prstGeom>
        </p:spPr>
      </p:pic>
      <p:sp>
        <p:nvSpPr>
          <p:cNvPr id="7" name="TextBox 6"/>
          <p:cNvSpPr txBox="1"/>
          <p:nvPr/>
        </p:nvSpPr>
        <p:spPr>
          <a:xfrm>
            <a:off x="629032" y="4837093"/>
            <a:ext cx="6990967" cy="1384995"/>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“What is your understanding of the role of a health care surrogate?”</a:t>
            </a:r>
          </a:p>
        </p:txBody>
      </p:sp>
    </p:spTree>
    <p:extLst>
      <p:ext uri="{BB962C8B-B14F-4D97-AF65-F5344CB8AC3E}">
        <p14:creationId xmlns:p14="http://schemas.microsoft.com/office/powerpoint/2010/main" val="28168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15962"/>
          </a:xfrm>
        </p:spPr>
        <p:txBody>
          <a:bodyPr>
            <a:normAutofit/>
          </a:bodyPr>
          <a:lstStyle/>
          <a:p>
            <a:r>
              <a:rPr lang="en-US" dirty="0"/>
              <a:t>Simple Reflections</a:t>
            </a:r>
          </a:p>
        </p:txBody>
      </p:sp>
      <p:sp>
        <p:nvSpPr>
          <p:cNvPr id="3" name="Content Placeholder 2"/>
          <p:cNvSpPr>
            <a:spLocks noGrp="1"/>
          </p:cNvSpPr>
          <p:nvPr>
            <p:ph idx="1"/>
          </p:nvPr>
        </p:nvSpPr>
        <p:spPr>
          <a:xfrm>
            <a:off x="457200" y="1295400"/>
            <a:ext cx="8001000" cy="5410200"/>
          </a:xfrm>
        </p:spPr>
        <p:txBody>
          <a:bodyPr>
            <a:normAutofit lnSpcReduction="10000"/>
          </a:bodyPr>
          <a:lstStyle/>
          <a:p>
            <a:r>
              <a:rPr lang="en-US" sz="2800" b="1" dirty="0"/>
              <a:t>Repeating or paraphrasing patient’s statements </a:t>
            </a:r>
            <a:endParaRPr lang="en-US" sz="2000" b="1" dirty="0"/>
          </a:p>
          <a:p>
            <a:r>
              <a:rPr lang="en-US" sz="2800" dirty="0"/>
              <a:t>Encourage continuation </a:t>
            </a:r>
          </a:p>
          <a:p>
            <a:r>
              <a:rPr lang="en-US" sz="2800" dirty="0"/>
              <a:t>Confirm understanding</a:t>
            </a:r>
          </a:p>
          <a:p>
            <a:r>
              <a:rPr lang="en-US" sz="2800" dirty="0"/>
              <a:t>Reinforce concepts or knowledge</a:t>
            </a:r>
          </a:p>
          <a:p>
            <a:endParaRPr lang="en-US" sz="2800" b="1" dirty="0"/>
          </a:p>
          <a:p>
            <a:endParaRPr lang="en-US" sz="800" b="1" dirty="0"/>
          </a:p>
          <a:p>
            <a:pPr marL="274320" lvl="1" indent="0">
              <a:spcBef>
                <a:spcPts val="0"/>
              </a:spcBef>
              <a:buNone/>
            </a:pPr>
            <a:r>
              <a:rPr lang="en-US" sz="2800" b="1" dirty="0"/>
              <a:t>PATIENT:</a:t>
            </a:r>
            <a:r>
              <a:rPr lang="en-US" sz="2800" dirty="0"/>
              <a:t> “My breathing is bad – I can’t walk as far as I used to, and I have to wear oxygen all the time now.”</a:t>
            </a:r>
          </a:p>
          <a:p>
            <a:endParaRPr lang="en-US" sz="1600" i="1" dirty="0"/>
          </a:p>
          <a:p>
            <a:pPr marL="274320" lvl="1" indent="0">
              <a:buNone/>
            </a:pPr>
            <a:r>
              <a:rPr lang="en-US" sz="2800" b="1" dirty="0">
                <a:solidFill>
                  <a:schemeClr val="accent1">
                    <a:lumMod val="75000"/>
                  </a:schemeClr>
                </a:solidFill>
              </a:rPr>
              <a:t>SIMPLE REFLECTION:</a:t>
            </a:r>
            <a:r>
              <a:rPr lang="en-US" sz="2800" dirty="0"/>
              <a:t> </a:t>
            </a:r>
            <a:r>
              <a:rPr lang="en-US" sz="2800" i="1" dirty="0">
                <a:solidFill>
                  <a:schemeClr val="accent1">
                    <a:lumMod val="75000"/>
                  </a:schemeClr>
                </a:solidFill>
              </a:rPr>
              <a:t>“</a:t>
            </a:r>
            <a:r>
              <a:rPr lang="en-US" sz="2800" dirty="0">
                <a:solidFill>
                  <a:schemeClr val="accent1">
                    <a:lumMod val="75000"/>
                  </a:schemeClr>
                </a:solidFill>
              </a:rPr>
              <a:t>Your breathing has really been giving you a hard time.”</a:t>
            </a:r>
          </a:p>
          <a:p>
            <a:pPr marL="457200" lvl="1" indent="0">
              <a:buNone/>
            </a:pPr>
            <a:endParaRPr lang="en-US" dirty="0"/>
          </a:p>
        </p:txBody>
      </p:sp>
    </p:spTree>
    <p:extLst>
      <p:ext uri="{BB962C8B-B14F-4D97-AF65-F5344CB8AC3E}">
        <p14:creationId xmlns:p14="http://schemas.microsoft.com/office/powerpoint/2010/main" val="266047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dirty="0"/>
              <a:t>VA Life Sustaining Treatment (LST) Decisions Initiative</a:t>
            </a:r>
          </a:p>
        </p:txBody>
      </p:sp>
      <p:sp>
        <p:nvSpPr>
          <p:cNvPr id="3" name="Content Placeholder 2"/>
          <p:cNvSpPr>
            <a:spLocks noGrp="1"/>
          </p:cNvSpPr>
          <p:nvPr>
            <p:ph idx="1"/>
          </p:nvPr>
        </p:nvSpPr>
        <p:spPr>
          <a:xfrm>
            <a:off x="685800" y="1828800"/>
            <a:ext cx="7467600" cy="4221163"/>
          </a:xfrm>
        </p:spPr>
        <p:txBody>
          <a:bodyPr>
            <a:normAutofit/>
          </a:bodyPr>
          <a:lstStyle/>
          <a:p>
            <a:pPr>
              <a:spcAft>
                <a:spcPts val="1200"/>
              </a:spcAft>
            </a:pPr>
            <a:r>
              <a:rPr lang="en-US" sz="2800" dirty="0"/>
              <a:t>National quality improvement project</a:t>
            </a:r>
          </a:p>
          <a:p>
            <a:pPr>
              <a:spcAft>
                <a:spcPts val="1800"/>
              </a:spcAft>
            </a:pPr>
            <a:r>
              <a:rPr lang="en-US" sz="2800" dirty="0"/>
              <a:t>To improve personalized, proactive, patient-driven care for patients with serious illness by eliciting, documenting, and honoring their values, goals, and preferences</a:t>
            </a:r>
          </a:p>
        </p:txBody>
      </p:sp>
      <p:pic>
        <p:nvPicPr>
          <p:cNvPr id="1026" name="Picture 2" title="VA seal"/>
          <p:cNvPicPr>
            <a:picLocks noChangeAspect="1" noChangeArrowheads="1"/>
          </p:cNvPicPr>
          <p:nvPr/>
        </p:nvPicPr>
        <p:blipFill rotWithShape="1">
          <a:blip r:embed="rId3">
            <a:extLst>
              <a:ext uri="{28A0092B-C50C-407E-A947-70E740481C1C}">
                <a14:useLocalDpi xmlns:a14="http://schemas.microsoft.com/office/drawing/2010/main" val="0"/>
              </a:ext>
            </a:extLst>
          </a:blip>
          <a:srcRect l="-6046" r="6046" b="11731"/>
          <a:stretch/>
        </p:blipFill>
        <p:spPr bwMode="auto">
          <a:xfrm>
            <a:off x="1833374" y="4953000"/>
            <a:ext cx="1443226" cy="12459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2" descr="Life-Sustaining Treatment Decisions Initiative"/>
          <p:cNvPicPr>
            <a:picLocks noChangeAspect="1" noChangeArrowheads="1"/>
          </p:cNvPicPr>
          <p:nvPr/>
        </p:nvPicPr>
        <p:blipFill rotWithShape="1">
          <a:blip r:embed="rId4">
            <a:extLst>
              <a:ext uri="{28A0092B-C50C-407E-A947-70E740481C1C}">
                <a14:useLocalDpi xmlns:a14="http://schemas.microsoft.com/office/drawing/2010/main" val="0"/>
              </a:ext>
            </a:extLst>
          </a:blip>
          <a:srcRect r="5851" b="15784"/>
          <a:stretch/>
        </p:blipFill>
        <p:spPr bwMode="auto">
          <a:xfrm>
            <a:off x="3304708" y="5055699"/>
            <a:ext cx="4467692" cy="96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52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90600"/>
          </a:xfrm>
        </p:spPr>
        <p:txBody>
          <a:bodyPr>
            <a:normAutofit fontScale="90000"/>
          </a:bodyPr>
          <a:lstStyle/>
          <a:p>
            <a:r>
              <a:rPr lang="en-US" dirty="0"/>
              <a:t>Simple Reflections</a:t>
            </a:r>
            <a:br>
              <a:rPr lang="en-US" dirty="0">
                <a:solidFill>
                  <a:schemeClr val="tx1"/>
                </a:solidFill>
              </a:rPr>
            </a:br>
            <a:r>
              <a:rPr lang="en-US" dirty="0">
                <a:solidFill>
                  <a:schemeClr val="tx1"/>
                </a:solidFill>
              </a:rPr>
              <a:t>Practice </a:t>
            </a:r>
          </a:p>
        </p:txBody>
      </p:sp>
      <p:sp>
        <p:nvSpPr>
          <p:cNvPr id="3" name="Content Placeholder 2"/>
          <p:cNvSpPr>
            <a:spLocks noGrp="1"/>
          </p:cNvSpPr>
          <p:nvPr>
            <p:ph idx="1"/>
          </p:nvPr>
        </p:nvSpPr>
        <p:spPr>
          <a:xfrm>
            <a:off x="762000" y="2667000"/>
            <a:ext cx="7772400" cy="1371600"/>
          </a:xfrm>
        </p:spPr>
        <p:txBody>
          <a:bodyPr>
            <a:noAutofit/>
          </a:bodyPr>
          <a:lstStyle/>
          <a:p>
            <a:pPr marL="36576" indent="0">
              <a:buNone/>
            </a:pPr>
            <a:r>
              <a:rPr lang="en-US" sz="2800" b="1" dirty="0"/>
              <a:t>PATIENT:</a:t>
            </a:r>
          </a:p>
          <a:p>
            <a:pPr marL="36576" indent="0">
              <a:buNone/>
            </a:pPr>
            <a:r>
              <a:rPr lang="en-US" sz="2800" dirty="0"/>
              <a:t>“My mom was resuscitated and ended up on machines. I couldn’t stand seeing her like that.”</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98202"/>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85800"/>
            <a:ext cx="1081721" cy="1066800"/>
          </a:xfrm>
          <a:prstGeom prst="rect">
            <a:avLst/>
          </a:prstGeom>
        </p:spPr>
      </p:pic>
      <p:sp>
        <p:nvSpPr>
          <p:cNvPr id="7" name="TextBox 6"/>
          <p:cNvSpPr txBox="1"/>
          <p:nvPr/>
        </p:nvSpPr>
        <p:spPr>
          <a:xfrm>
            <a:off x="762000" y="4558605"/>
            <a:ext cx="6330652" cy="1384995"/>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“You have seen someone close to you need machines to stay alive.”</a:t>
            </a:r>
          </a:p>
        </p:txBody>
      </p:sp>
    </p:spTree>
    <p:extLst>
      <p:ext uri="{BB962C8B-B14F-4D97-AF65-F5344CB8AC3E}">
        <p14:creationId xmlns:p14="http://schemas.microsoft.com/office/powerpoint/2010/main" val="1547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467600" cy="715962"/>
          </a:xfrm>
        </p:spPr>
        <p:txBody>
          <a:bodyPr>
            <a:normAutofit/>
          </a:bodyPr>
          <a:lstStyle/>
          <a:p>
            <a:r>
              <a:rPr lang="en-US" dirty="0"/>
              <a:t>Complex Reflections</a:t>
            </a:r>
          </a:p>
        </p:txBody>
      </p:sp>
      <p:sp>
        <p:nvSpPr>
          <p:cNvPr id="3" name="Content Placeholder 2"/>
          <p:cNvSpPr>
            <a:spLocks noGrp="1"/>
          </p:cNvSpPr>
          <p:nvPr>
            <p:ph idx="1"/>
          </p:nvPr>
        </p:nvSpPr>
        <p:spPr>
          <a:xfrm>
            <a:off x="381000" y="1414346"/>
            <a:ext cx="8229600" cy="4986454"/>
          </a:xfrm>
        </p:spPr>
        <p:txBody>
          <a:bodyPr>
            <a:normAutofit lnSpcReduction="10000"/>
          </a:bodyPr>
          <a:lstStyle/>
          <a:p>
            <a:r>
              <a:rPr lang="en-US" sz="2800" b="1" dirty="0"/>
              <a:t>Interpret patient’s statements</a:t>
            </a:r>
          </a:p>
          <a:p>
            <a:r>
              <a:rPr lang="en-US" sz="2800" dirty="0"/>
              <a:t>Validate feelings</a:t>
            </a:r>
          </a:p>
          <a:p>
            <a:r>
              <a:rPr lang="en-US" sz="2800" dirty="0"/>
              <a:t>Explore deeper meaning</a:t>
            </a:r>
          </a:p>
          <a:p>
            <a:pPr marL="274320" lvl="1" indent="0">
              <a:buNone/>
            </a:pPr>
            <a:endParaRPr lang="en-US" dirty="0"/>
          </a:p>
          <a:p>
            <a:pPr marL="274320" lvl="1" indent="0">
              <a:buNone/>
            </a:pPr>
            <a:endParaRPr lang="en-US" dirty="0"/>
          </a:p>
          <a:p>
            <a:pPr marL="274320" lvl="1" indent="0">
              <a:buNone/>
            </a:pPr>
            <a:endParaRPr lang="en-US" dirty="0"/>
          </a:p>
          <a:p>
            <a:pPr marL="274320" lvl="1" indent="0">
              <a:buNone/>
            </a:pPr>
            <a:r>
              <a:rPr lang="en-US" sz="2800" b="1" dirty="0"/>
              <a:t>PATIENT:</a:t>
            </a:r>
            <a:r>
              <a:rPr lang="en-US" sz="2800" dirty="0"/>
              <a:t> “I don’t want to come to the hospital any more, but it makes my breathing feel a lot better.”</a:t>
            </a:r>
          </a:p>
          <a:p>
            <a:pPr marL="274320" lvl="1" indent="0">
              <a:buNone/>
            </a:pPr>
            <a:endParaRPr lang="en-US" sz="2800" dirty="0"/>
          </a:p>
          <a:p>
            <a:pPr marL="274320" lvl="1" indent="0">
              <a:buNone/>
            </a:pPr>
            <a:r>
              <a:rPr lang="en-US" sz="2800" b="1" dirty="0">
                <a:solidFill>
                  <a:schemeClr val="accent1">
                    <a:lumMod val="75000"/>
                  </a:schemeClr>
                </a:solidFill>
              </a:rPr>
              <a:t>COMPLEX REFLECTION: </a:t>
            </a:r>
            <a:r>
              <a:rPr lang="en-US" sz="2800" dirty="0">
                <a:solidFill>
                  <a:schemeClr val="accent1">
                    <a:lumMod val="75000"/>
                  </a:schemeClr>
                </a:solidFill>
              </a:rPr>
              <a:t>“You’re feeling conflicted.”</a:t>
            </a:r>
          </a:p>
          <a:p>
            <a:pPr lvl="1"/>
            <a:endParaRPr lang="en-US" dirty="0"/>
          </a:p>
          <a:p>
            <a:pPr marL="457200" lvl="1" indent="0">
              <a:buNone/>
            </a:pPr>
            <a:endParaRPr lang="en-US" dirty="0"/>
          </a:p>
        </p:txBody>
      </p:sp>
      <p:pic>
        <p:nvPicPr>
          <p:cNvPr id="2052" name="Picture 4" descr="woman looking at man" title="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933" y="1447800"/>
            <a:ext cx="2755467" cy="200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32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90600"/>
          </a:xfrm>
        </p:spPr>
        <p:txBody>
          <a:bodyPr>
            <a:normAutofit fontScale="90000"/>
          </a:bodyPr>
          <a:lstStyle/>
          <a:p>
            <a:r>
              <a:rPr lang="en-US" dirty="0"/>
              <a:t>Complex Reflections</a:t>
            </a:r>
            <a:br>
              <a:rPr lang="en-US" dirty="0">
                <a:solidFill>
                  <a:schemeClr val="tx1"/>
                </a:solidFill>
              </a:rPr>
            </a:br>
            <a:r>
              <a:rPr lang="en-US" dirty="0">
                <a:solidFill>
                  <a:schemeClr val="tx1"/>
                </a:solidFill>
              </a:rPr>
              <a:t>Practice </a:t>
            </a:r>
          </a:p>
        </p:txBody>
      </p:sp>
      <p:sp>
        <p:nvSpPr>
          <p:cNvPr id="3" name="Content Placeholder 2"/>
          <p:cNvSpPr>
            <a:spLocks noGrp="1"/>
          </p:cNvSpPr>
          <p:nvPr>
            <p:ph idx="1"/>
          </p:nvPr>
        </p:nvSpPr>
        <p:spPr>
          <a:xfrm>
            <a:off x="838200" y="2286000"/>
            <a:ext cx="7467600" cy="2514600"/>
          </a:xfrm>
        </p:spPr>
        <p:txBody>
          <a:bodyPr>
            <a:normAutofit/>
          </a:bodyPr>
          <a:lstStyle/>
          <a:p>
            <a:pPr marL="36576" indent="0">
              <a:buNone/>
            </a:pPr>
            <a:r>
              <a:rPr lang="en-US" sz="2800" b="1" dirty="0"/>
              <a:t>PATIENT:</a:t>
            </a:r>
          </a:p>
          <a:p>
            <a:pPr marL="36576" indent="0">
              <a:buNone/>
            </a:pPr>
            <a:r>
              <a:rPr lang="en-US" sz="2800" dirty="0"/>
              <a:t>“My doctors keep telling me there is no way to know if my cancer treatments are working. They won’t know anything until my next scan. Why do we have to wait so long?”</a:t>
            </a:r>
          </a:p>
          <a:p>
            <a:pPr marL="36576" indent="0">
              <a:buNone/>
            </a:pPr>
            <a:endParaRPr lang="en-US" dirty="0"/>
          </a:p>
        </p:txBody>
      </p:sp>
      <p:pic>
        <p:nvPicPr>
          <p:cNvPr id="6" name="Picture 5" title="Patient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85800"/>
            <a:ext cx="1081721" cy="1066800"/>
          </a:xfrm>
          <a:prstGeom prst="rect">
            <a:avLst/>
          </a:prstGeom>
        </p:spPr>
      </p:pic>
      <p:sp>
        <p:nvSpPr>
          <p:cNvPr id="7" name="TextBox 6"/>
          <p:cNvSpPr txBox="1"/>
          <p:nvPr/>
        </p:nvSpPr>
        <p:spPr>
          <a:xfrm>
            <a:off x="914400" y="4858941"/>
            <a:ext cx="7315200" cy="1846659"/>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“It sounds like it’s really hard to live with the uncertainty.”</a:t>
            </a:r>
          </a:p>
          <a:p>
            <a:endParaRPr lang="en-US" sz="3000" dirty="0">
              <a:solidFill>
                <a:prstClr val="white"/>
              </a:solidFill>
            </a:endParaRPr>
          </a:p>
        </p:txBody>
      </p:sp>
      <p:pic>
        <p:nvPicPr>
          <p:cNvPr id="5" name="Content Placeholder 7" title="Clinician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98202"/>
            <a:ext cx="1072895" cy="1054398"/>
          </a:xfrm>
          <a:prstGeom prst="rect">
            <a:avLst/>
          </a:prstGeom>
        </p:spPr>
      </p:pic>
    </p:spTree>
    <p:extLst>
      <p:ext uri="{BB962C8B-B14F-4D97-AF65-F5344CB8AC3E}">
        <p14:creationId xmlns:p14="http://schemas.microsoft.com/office/powerpoint/2010/main" val="18876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14400"/>
          </a:xfrm>
        </p:spPr>
        <p:txBody>
          <a:bodyPr>
            <a:normAutofit/>
          </a:bodyPr>
          <a:lstStyle/>
          <a:p>
            <a:r>
              <a:rPr lang="en-US" dirty="0"/>
              <a:t>Affirmations</a:t>
            </a:r>
          </a:p>
        </p:txBody>
      </p:sp>
      <p:sp>
        <p:nvSpPr>
          <p:cNvPr id="3" name="Content Placeholder 2"/>
          <p:cNvSpPr>
            <a:spLocks noGrp="1"/>
          </p:cNvSpPr>
          <p:nvPr>
            <p:ph idx="1"/>
          </p:nvPr>
        </p:nvSpPr>
        <p:spPr>
          <a:xfrm>
            <a:off x="381000" y="1371600"/>
            <a:ext cx="8229600" cy="5029200"/>
          </a:xfrm>
        </p:spPr>
        <p:txBody>
          <a:bodyPr>
            <a:normAutofit/>
          </a:bodyPr>
          <a:lstStyle/>
          <a:p>
            <a:r>
              <a:rPr lang="en-US" sz="2800" b="1" dirty="0"/>
              <a:t>Recognize strengths &amp; acknowledge positive behavior</a:t>
            </a:r>
          </a:p>
          <a:p>
            <a:r>
              <a:rPr lang="en-US" sz="2800" dirty="0"/>
              <a:t>Build rapport &amp; patient’s confidence</a:t>
            </a:r>
          </a:p>
          <a:p>
            <a:pPr marL="57150" indent="0">
              <a:buNone/>
            </a:pPr>
            <a:endParaRPr lang="en-US" sz="3000" dirty="0"/>
          </a:p>
          <a:p>
            <a:pPr marL="457200" lvl="1" indent="0">
              <a:buNone/>
            </a:pPr>
            <a:r>
              <a:rPr lang="en-US" sz="2800" dirty="0">
                <a:solidFill>
                  <a:schemeClr val="accent1">
                    <a:lumMod val="75000"/>
                  </a:schemeClr>
                </a:solidFill>
              </a:rPr>
              <a:t>“You’re saying this is difficult to talk about, and yet you came to today’s appointment anyway.”</a:t>
            </a:r>
          </a:p>
          <a:p>
            <a:pPr marL="457200" lvl="1" indent="0">
              <a:buNone/>
            </a:pPr>
            <a:endParaRPr lang="en-US" sz="2800" dirty="0">
              <a:solidFill>
                <a:schemeClr val="accent1">
                  <a:lumMod val="75000"/>
                </a:schemeClr>
              </a:solidFill>
            </a:endParaRPr>
          </a:p>
          <a:p>
            <a:pPr marL="457200" lvl="1" indent="0">
              <a:buNone/>
            </a:pPr>
            <a:r>
              <a:rPr lang="en-US" sz="2800" dirty="0">
                <a:solidFill>
                  <a:schemeClr val="accent1">
                    <a:lumMod val="75000"/>
                  </a:schemeClr>
                </a:solidFill>
              </a:rPr>
              <a:t>“You have shown so much support for your dad.”</a:t>
            </a:r>
          </a:p>
        </p:txBody>
      </p:sp>
    </p:spTree>
    <p:extLst>
      <p:ext uri="{BB962C8B-B14F-4D97-AF65-F5344CB8AC3E}">
        <p14:creationId xmlns:p14="http://schemas.microsoft.com/office/powerpoint/2010/main" val="121371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90600"/>
          </a:xfrm>
        </p:spPr>
        <p:txBody>
          <a:bodyPr>
            <a:normAutofit fontScale="90000"/>
          </a:bodyPr>
          <a:lstStyle/>
          <a:p>
            <a:r>
              <a:rPr lang="en-US" dirty="0"/>
              <a:t>Affirmations</a:t>
            </a:r>
            <a:br>
              <a:rPr lang="en-US" dirty="0">
                <a:solidFill>
                  <a:schemeClr val="tx1"/>
                </a:solidFill>
              </a:rPr>
            </a:br>
            <a:r>
              <a:rPr lang="en-US" dirty="0">
                <a:solidFill>
                  <a:schemeClr val="tx1"/>
                </a:solidFill>
              </a:rPr>
              <a:t>Practice </a:t>
            </a:r>
          </a:p>
        </p:txBody>
      </p:sp>
      <p:sp>
        <p:nvSpPr>
          <p:cNvPr id="3" name="Content Placeholder 2"/>
          <p:cNvSpPr>
            <a:spLocks noGrp="1"/>
          </p:cNvSpPr>
          <p:nvPr>
            <p:ph idx="1"/>
          </p:nvPr>
        </p:nvSpPr>
        <p:spPr>
          <a:xfrm>
            <a:off x="914400" y="2514600"/>
            <a:ext cx="7467600" cy="1066800"/>
          </a:xfrm>
        </p:spPr>
        <p:txBody>
          <a:bodyPr>
            <a:normAutofit/>
          </a:bodyPr>
          <a:lstStyle/>
          <a:p>
            <a:pPr marL="36576" indent="0">
              <a:buNone/>
            </a:pPr>
            <a:r>
              <a:rPr lang="en-US" sz="2800" b="1" dirty="0"/>
              <a:t>PATIENT:</a:t>
            </a:r>
          </a:p>
          <a:p>
            <a:pPr marL="36576" indent="0">
              <a:buNone/>
            </a:pPr>
            <a:r>
              <a:rPr lang="en-US" sz="2800" dirty="0"/>
              <a:t>“I’m a fighter, I know I can beat this thing.”</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705" y="698202"/>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279" y="685800"/>
            <a:ext cx="1081721" cy="1066800"/>
          </a:xfrm>
          <a:prstGeom prst="rect">
            <a:avLst/>
          </a:prstGeom>
        </p:spPr>
      </p:pic>
      <p:sp>
        <p:nvSpPr>
          <p:cNvPr id="7" name="TextBox 6"/>
          <p:cNvSpPr txBox="1"/>
          <p:nvPr/>
        </p:nvSpPr>
        <p:spPr>
          <a:xfrm>
            <a:off x="914400" y="4406205"/>
            <a:ext cx="7543800" cy="1384995"/>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“You’ve been so strong through so much.”</a:t>
            </a:r>
          </a:p>
          <a:p>
            <a:endParaRPr lang="en-US" sz="2800" dirty="0">
              <a:solidFill>
                <a:prstClr val="black"/>
              </a:solidFill>
            </a:endParaRPr>
          </a:p>
        </p:txBody>
      </p:sp>
    </p:spTree>
    <p:extLst>
      <p:ext uri="{BB962C8B-B14F-4D97-AF65-F5344CB8AC3E}">
        <p14:creationId xmlns:p14="http://schemas.microsoft.com/office/powerpoint/2010/main" val="159833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230906" cy="838200"/>
          </a:xfrm>
        </p:spPr>
        <p:txBody>
          <a:bodyPr>
            <a:normAutofit/>
          </a:bodyPr>
          <a:lstStyle/>
          <a:p>
            <a:r>
              <a:rPr lang="en-US" dirty="0"/>
              <a:t>Exploring</a:t>
            </a:r>
            <a:endParaRPr lang="en-US" sz="3600" dirty="0"/>
          </a:p>
        </p:txBody>
      </p:sp>
      <p:sp>
        <p:nvSpPr>
          <p:cNvPr id="3" name="Content Placeholder 2"/>
          <p:cNvSpPr>
            <a:spLocks noGrp="1"/>
          </p:cNvSpPr>
          <p:nvPr>
            <p:ph idx="1"/>
          </p:nvPr>
        </p:nvSpPr>
        <p:spPr>
          <a:xfrm>
            <a:off x="457200" y="1447800"/>
            <a:ext cx="8458200" cy="4800600"/>
          </a:xfrm>
        </p:spPr>
        <p:txBody>
          <a:bodyPr>
            <a:noAutofit/>
          </a:bodyPr>
          <a:lstStyle/>
          <a:p>
            <a:r>
              <a:rPr lang="en-US" sz="2800" b="1" dirty="0"/>
              <a:t>Seeks more information </a:t>
            </a:r>
          </a:p>
          <a:p>
            <a:r>
              <a:rPr lang="en-US" sz="2800" dirty="0"/>
              <a:t>Clarifies meaning</a:t>
            </a:r>
          </a:p>
          <a:p>
            <a:r>
              <a:rPr lang="en-US" sz="2800" dirty="0"/>
              <a:t>Builds deeper understanding</a:t>
            </a:r>
          </a:p>
          <a:p>
            <a:pPr marL="448056" lvl="1" indent="0">
              <a:buNone/>
            </a:pPr>
            <a:r>
              <a:rPr lang="en-US" sz="3600" dirty="0"/>
              <a:t> </a:t>
            </a:r>
          </a:p>
          <a:p>
            <a:pPr marL="274320" lvl="1" indent="0">
              <a:spcAft>
                <a:spcPts val="1800"/>
              </a:spcAft>
              <a:buNone/>
            </a:pPr>
            <a:r>
              <a:rPr lang="en-US" sz="2800" dirty="0">
                <a:solidFill>
                  <a:schemeClr val="accent1">
                    <a:lumMod val="75000"/>
                  </a:schemeClr>
                </a:solidFill>
              </a:rPr>
              <a:t>“Tell me more…”</a:t>
            </a:r>
          </a:p>
          <a:p>
            <a:pPr marL="274320" lvl="1" indent="0">
              <a:spcAft>
                <a:spcPts val="1800"/>
              </a:spcAft>
              <a:buNone/>
            </a:pPr>
            <a:r>
              <a:rPr lang="en-US" sz="2800" dirty="0">
                <a:solidFill>
                  <a:schemeClr val="accent1">
                    <a:lumMod val="75000"/>
                  </a:schemeClr>
                </a:solidFill>
              </a:rPr>
              <a:t>“What else?”</a:t>
            </a:r>
          </a:p>
          <a:p>
            <a:pPr marL="274320" lvl="1" indent="0">
              <a:spcAft>
                <a:spcPts val="1800"/>
              </a:spcAft>
              <a:buNone/>
            </a:pPr>
            <a:r>
              <a:rPr lang="en-US" sz="2800" dirty="0">
                <a:solidFill>
                  <a:schemeClr val="accent1">
                    <a:lumMod val="75000"/>
                  </a:schemeClr>
                </a:solidFill>
              </a:rPr>
              <a:t>“What do you mean when you say ‘life support’?”</a:t>
            </a:r>
          </a:p>
        </p:txBody>
      </p:sp>
    </p:spTree>
    <p:extLst>
      <p:ext uri="{BB962C8B-B14F-4D97-AF65-F5344CB8AC3E}">
        <p14:creationId xmlns:p14="http://schemas.microsoft.com/office/powerpoint/2010/main" val="3579043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685800"/>
            <a:ext cx="8229600" cy="990600"/>
          </a:xfrm>
        </p:spPr>
        <p:txBody>
          <a:bodyPr>
            <a:normAutofit fontScale="90000"/>
          </a:bodyPr>
          <a:lstStyle/>
          <a:p>
            <a:r>
              <a:rPr lang="en-US" dirty="0"/>
              <a:t>Exploring</a:t>
            </a:r>
            <a:br>
              <a:rPr lang="en-US" dirty="0">
                <a:solidFill>
                  <a:schemeClr val="tx1"/>
                </a:solidFill>
              </a:rPr>
            </a:br>
            <a:r>
              <a:rPr lang="en-US" dirty="0">
                <a:solidFill>
                  <a:schemeClr val="tx1"/>
                </a:solidFill>
              </a:rPr>
              <a:t>Practice </a:t>
            </a:r>
          </a:p>
        </p:txBody>
      </p:sp>
      <p:sp>
        <p:nvSpPr>
          <p:cNvPr id="3" name="Content Placeholder 2"/>
          <p:cNvSpPr>
            <a:spLocks noGrp="1"/>
          </p:cNvSpPr>
          <p:nvPr>
            <p:ph idx="1"/>
          </p:nvPr>
        </p:nvSpPr>
        <p:spPr>
          <a:xfrm>
            <a:off x="762000" y="2286000"/>
            <a:ext cx="7467600" cy="1524000"/>
          </a:xfrm>
        </p:spPr>
        <p:txBody>
          <a:bodyPr>
            <a:normAutofit/>
          </a:bodyPr>
          <a:lstStyle/>
          <a:p>
            <a:pPr marL="36576" indent="0">
              <a:buNone/>
            </a:pPr>
            <a:r>
              <a:rPr lang="en-US" sz="2800" b="1" dirty="0"/>
              <a:t>PATIENT:</a:t>
            </a:r>
          </a:p>
          <a:p>
            <a:pPr marL="36576" indent="0">
              <a:buNone/>
            </a:pPr>
            <a:r>
              <a:rPr lang="en-US" sz="2800" dirty="0"/>
              <a:t>“I’ve always told my kids… don’t keep me alive if I’m a vegetable.”</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705" y="698202"/>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279" y="685800"/>
            <a:ext cx="1081721" cy="1066800"/>
          </a:xfrm>
          <a:prstGeom prst="rect">
            <a:avLst/>
          </a:prstGeom>
        </p:spPr>
      </p:pic>
      <p:sp>
        <p:nvSpPr>
          <p:cNvPr id="7" name="TextBox 6"/>
          <p:cNvSpPr txBox="1"/>
          <p:nvPr/>
        </p:nvSpPr>
        <p:spPr>
          <a:xfrm>
            <a:off x="883024" y="4253805"/>
            <a:ext cx="7924800" cy="1384995"/>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“Tell me what you mean when you say ‘vegetable’.”</a:t>
            </a:r>
          </a:p>
        </p:txBody>
      </p:sp>
    </p:spTree>
    <p:extLst>
      <p:ext uri="{BB962C8B-B14F-4D97-AF65-F5344CB8AC3E}">
        <p14:creationId xmlns:p14="http://schemas.microsoft.com/office/powerpoint/2010/main" val="38259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55638"/>
            <a:ext cx="5715000" cy="715962"/>
          </a:xfrm>
        </p:spPr>
        <p:txBody>
          <a:bodyPr>
            <a:normAutofit/>
          </a:bodyPr>
          <a:lstStyle/>
          <a:p>
            <a:pPr marL="0" indent="0"/>
            <a:r>
              <a:rPr lang="en-US" dirty="0"/>
              <a:t>“I wish” Statements</a:t>
            </a:r>
          </a:p>
        </p:txBody>
      </p:sp>
      <p:sp>
        <p:nvSpPr>
          <p:cNvPr id="3" name="Content Placeholder 2"/>
          <p:cNvSpPr>
            <a:spLocks noGrp="1"/>
          </p:cNvSpPr>
          <p:nvPr>
            <p:ph idx="1"/>
          </p:nvPr>
        </p:nvSpPr>
        <p:spPr>
          <a:xfrm>
            <a:off x="485649" y="1600200"/>
            <a:ext cx="8124951" cy="4572000"/>
          </a:xfrm>
        </p:spPr>
        <p:txBody>
          <a:bodyPr>
            <a:normAutofit/>
          </a:bodyPr>
          <a:lstStyle/>
          <a:p>
            <a:r>
              <a:rPr lang="en-US" sz="2800" dirty="0"/>
              <a:t>Recognize patient’s hope</a:t>
            </a:r>
          </a:p>
          <a:p>
            <a:r>
              <a:rPr lang="en-US" sz="2800" dirty="0"/>
              <a:t>Align with the patient</a:t>
            </a:r>
          </a:p>
          <a:p>
            <a:endParaRPr lang="en-US" sz="2800" dirty="0"/>
          </a:p>
          <a:p>
            <a:pPr marL="457200" lvl="1" indent="0">
              <a:buNone/>
            </a:pPr>
            <a:endParaRPr lang="en-US" sz="3200" dirty="0">
              <a:sym typeface="Wingdings" panose="05000000000000000000" pitchFamily="2" charset="2"/>
            </a:endParaRPr>
          </a:p>
          <a:p>
            <a:pPr marL="457200" lvl="1" indent="0">
              <a:spcAft>
                <a:spcPts val="1800"/>
              </a:spcAft>
              <a:buNone/>
            </a:pPr>
            <a:r>
              <a:rPr lang="en-US" sz="2800" dirty="0">
                <a:solidFill>
                  <a:schemeClr val="accent1">
                    <a:lumMod val="75000"/>
                  </a:schemeClr>
                </a:solidFill>
              </a:rPr>
              <a:t>“I wish we had more effective treatments.”</a:t>
            </a:r>
          </a:p>
          <a:p>
            <a:pPr marL="457200" lvl="1" indent="0">
              <a:spcAft>
                <a:spcPts val="1800"/>
              </a:spcAft>
              <a:buNone/>
            </a:pPr>
            <a:r>
              <a:rPr lang="en-US" sz="2800" dirty="0">
                <a:solidFill>
                  <a:schemeClr val="accent1">
                    <a:lumMod val="75000"/>
                  </a:schemeClr>
                </a:solidFill>
              </a:rPr>
              <a:t>“I hope for a miracle, too.”</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362814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90600"/>
          </a:xfrm>
        </p:spPr>
        <p:txBody>
          <a:bodyPr>
            <a:normAutofit fontScale="90000"/>
          </a:bodyPr>
          <a:lstStyle/>
          <a:p>
            <a:r>
              <a:rPr lang="en-US" dirty="0"/>
              <a:t>“I wish” Statements</a:t>
            </a:r>
            <a:br>
              <a:rPr lang="en-US" dirty="0"/>
            </a:br>
            <a:r>
              <a:rPr lang="en-US" dirty="0">
                <a:solidFill>
                  <a:schemeClr val="tx1"/>
                </a:solidFill>
              </a:rPr>
              <a:t>Practice </a:t>
            </a:r>
          </a:p>
        </p:txBody>
      </p:sp>
      <p:sp>
        <p:nvSpPr>
          <p:cNvPr id="3" name="Content Placeholder 2"/>
          <p:cNvSpPr>
            <a:spLocks noGrp="1"/>
          </p:cNvSpPr>
          <p:nvPr>
            <p:ph idx="1"/>
          </p:nvPr>
        </p:nvSpPr>
        <p:spPr>
          <a:xfrm>
            <a:off x="755073" y="2362200"/>
            <a:ext cx="7467600" cy="1752600"/>
          </a:xfrm>
        </p:spPr>
        <p:txBody>
          <a:bodyPr>
            <a:normAutofit/>
          </a:bodyPr>
          <a:lstStyle/>
          <a:p>
            <a:pPr marL="36576" indent="0">
              <a:buNone/>
            </a:pPr>
            <a:r>
              <a:rPr lang="en-US" sz="2800" b="1" dirty="0"/>
              <a:t>PATIENT:</a:t>
            </a:r>
          </a:p>
          <a:p>
            <a:pPr marL="36576" indent="0">
              <a:buNone/>
            </a:pPr>
            <a:r>
              <a:rPr lang="en-US" sz="2800" dirty="0"/>
              <a:t>“My breathing has gotten so bad.  Why can’t they find a way to get rid of my COPD?”</a:t>
            </a:r>
          </a:p>
          <a:p>
            <a:pPr marL="36576" indent="0">
              <a:buNone/>
            </a:pPr>
            <a:endParaRPr lang="en-US" dirty="0"/>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705" y="698202"/>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279" y="685800"/>
            <a:ext cx="1081721" cy="1066800"/>
          </a:xfrm>
          <a:prstGeom prst="rect">
            <a:avLst/>
          </a:prstGeom>
        </p:spPr>
      </p:pic>
      <p:sp>
        <p:nvSpPr>
          <p:cNvPr id="7" name="TextBox 6"/>
          <p:cNvSpPr txBox="1"/>
          <p:nvPr/>
        </p:nvSpPr>
        <p:spPr>
          <a:xfrm>
            <a:off x="886047" y="4558605"/>
            <a:ext cx="7924800" cy="1384995"/>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chemeClr val="accent1">
                    <a:lumMod val="75000"/>
                  </a:schemeClr>
                </a:solidFill>
              </a:rPr>
              <a:t>“I wish you didn’t have to deal with these lung problems.”</a:t>
            </a:r>
          </a:p>
        </p:txBody>
      </p:sp>
    </p:spTree>
    <p:extLst>
      <p:ext uri="{BB962C8B-B14F-4D97-AF65-F5344CB8AC3E}">
        <p14:creationId xmlns:p14="http://schemas.microsoft.com/office/powerpoint/2010/main" val="37027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Can Signal Emotion</a:t>
            </a:r>
          </a:p>
        </p:txBody>
      </p:sp>
      <p:sp>
        <p:nvSpPr>
          <p:cNvPr id="3" name="Content Placeholder 2"/>
          <p:cNvSpPr>
            <a:spLocks noGrp="1"/>
          </p:cNvSpPr>
          <p:nvPr>
            <p:ph idx="1"/>
          </p:nvPr>
        </p:nvSpPr>
        <p:spPr>
          <a:xfrm>
            <a:off x="457200" y="1600200"/>
            <a:ext cx="8382000" cy="5029200"/>
          </a:xfrm>
        </p:spPr>
        <p:txBody>
          <a:bodyPr>
            <a:normAutofit/>
          </a:bodyPr>
          <a:lstStyle/>
          <a:p>
            <a:r>
              <a:rPr lang="en-US" sz="2800" dirty="0"/>
              <a:t>Watch for questions that are actually expressions of emotion:  </a:t>
            </a:r>
          </a:p>
          <a:p>
            <a:pPr marL="0" indent="0">
              <a:buNone/>
            </a:pPr>
            <a:endParaRPr lang="en-US" sz="1100" dirty="0"/>
          </a:p>
          <a:p>
            <a:pPr marL="274320" lvl="1" indent="0">
              <a:spcAft>
                <a:spcPts val="1200"/>
              </a:spcAft>
              <a:buNone/>
            </a:pPr>
            <a:r>
              <a:rPr lang="en-US" sz="2800" dirty="0"/>
              <a:t>“Isn’t there something else they can do for the cancer?”</a:t>
            </a:r>
          </a:p>
          <a:p>
            <a:pPr marL="274320" lvl="1" indent="0">
              <a:spcAft>
                <a:spcPts val="1800"/>
              </a:spcAft>
              <a:buNone/>
            </a:pPr>
            <a:r>
              <a:rPr lang="en-US" sz="2800" dirty="0"/>
              <a:t>“Why is this happening to me?”</a:t>
            </a:r>
          </a:p>
          <a:p>
            <a:r>
              <a:rPr lang="en-US" sz="2800" dirty="0"/>
              <a:t>Respond to the EMOTION with EMPATHY rather than responding to the QUESTION with FACTS</a:t>
            </a:r>
          </a:p>
          <a:p>
            <a:endParaRPr lang="en-US" sz="1200" dirty="0"/>
          </a:p>
          <a:p>
            <a:pPr marL="0" indent="0">
              <a:buNone/>
            </a:pPr>
            <a:r>
              <a:rPr lang="en-US" sz="2800" dirty="0">
                <a:solidFill>
                  <a:schemeClr val="accent1">
                    <a:lumMod val="75000"/>
                  </a:schemeClr>
                </a:solidFill>
              </a:rPr>
              <a:t>   “It must be so hard to be going through this.”</a:t>
            </a:r>
          </a:p>
        </p:txBody>
      </p:sp>
    </p:spTree>
    <p:extLst>
      <p:ext uri="{BB962C8B-B14F-4D97-AF65-F5344CB8AC3E}">
        <p14:creationId xmlns:p14="http://schemas.microsoft.com/office/powerpoint/2010/main" val="30294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animEffect transition="in" filter="fade">
                                      <p:cBhvr>
                                        <p:cTn id="9" dur="1000"/>
                                        <p:tgtEl>
                                          <p:spTgt spid="3">
                                            <p:txEl>
                                              <p:pRg st="6" end="6"/>
                                            </p:txEl>
                                          </p:spTgt>
                                        </p:tgtEl>
                                      </p:cBhvr>
                                    </p:animEffect>
                                    <p:anim calcmode="lin" valueType="num">
                                      <p:cBhvr>
                                        <p:cTn id="1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noAutofit/>
          </a:bodyPr>
          <a:lstStyle/>
          <a:p>
            <a:r>
              <a:rPr lang="en-US" sz="3600" dirty="0"/>
              <a:t>The LST Decisions Initiative promotes…</a:t>
            </a:r>
          </a:p>
        </p:txBody>
      </p:sp>
      <p:sp>
        <p:nvSpPr>
          <p:cNvPr id="3" name="Content Placeholder 2"/>
          <p:cNvSpPr>
            <a:spLocks noGrp="1"/>
          </p:cNvSpPr>
          <p:nvPr>
            <p:ph idx="1"/>
          </p:nvPr>
        </p:nvSpPr>
        <p:spPr>
          <a:xfrm>
            <a:off x="381000" y="1600200"/>
            <a:ext cx="5334000" cy="5105400"/>
          </a:xfrm>
        </p:spPr>
        <p:txBody>
          <a:bodyPr>
            <a:normAutofit lnSpcReduction="10000"/>
          </a:bodyPr>
          <a:lstStyle/>
          <a:p>
            <a:pPr>
              <a:spcAft>
                <a:spcPts val="1800"/>
              </a:spcAft>
            </a:pPr>
            <a:r>
              <a:rPr lang="en-US" sz="3000" dirty="0"/>
              <a:t>Proactive </a:t>
            </a:r>
            <a:r>
              <a:rPr lang="en-US" sz="3000" b="1" dirty="0">
                <a:solidFill>
                  <a:schemeClr val="accent1">
                    <a:lumMod val="75000"/>
                  </a:schemeClr>
                </a:solidFill>
              </a:rPr>
              <a:t>goals of care conversations </a:t>
            </a:r>
            <a:r>
              <a:rPr lang="en-US" sz="3000" dirty="0"/>
              <a:t>with patients who have a serious illness </a:t>
            </a:r>
          </a:p>
          <a:p>
            <a:r>
              <a:rPr lang="en-US" sz="3000" b="1" dirty="0">
                <a:solidFill>
                  <a:schemeClr val="accent1">
                    <a:lumMod val="75000"/>
                  </a:schemeClr>
                </a:solidFill>
              </a:rPr>
              <a:t>Improved documentation </a:t>
            </a:r>
            <a:r>
              <a:rPr lang="en-US" sz="3000" dirty="0"/>
              <a:t>of the patient’s goals of care and LST decisions </a:t>
            </a:r>
          </a:p>
          <a:p>
            <a:pPr lvl="1"/>
            <a:r>
              <a:rPr lang="en-US" sz="2600" dirty="0"/>
              <a:t>New progress notes to document goals of care conversations</a:t>
            </a:r>
          </a:p>
          <a:p>
            <a:pPr lvl="1"/>
            <a:r>
              <a:rPr lang="en-US" sz="2600" dirty="0"/>
              <a:t>New LST order set to document patients’ decisions to limit LST</a:t>
            </a:r>
          </a:p>
        </p:txBody>
      </p:sp>
      <p:pic>
        <p:nvPicPr>
          <p:cNvPr id="4" name="Picture 3" descr="woman and man looking at health care clinician"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615044"/>
            <a:ext cx="3048000" cy="2030205"/>
          </a:xfrm>
          <a:prstGeom prst="rect">
            <a:avLst/>
          </a:prstGeom>
          <a:ln>
            <a:noFill/>
          </a:ln>
          <a:effectLst>
            <a:outerShdw blurRad="292100" dist="139700" dir="2700000" algn="tl" rotWithShape="0">
              <a:srgbClr val="333333">
                <a:alpha val="65000"/>
              </a:srgbClr>
            </a:outerShdw>
          </a:effectLst>
        </p:spPr>
      </p:pic>
      <p:pic>
        <p:nvPicPr>
          <p:cNvPr id="5" name="Picture 4" descr="health care clinician looking at computer screen" title="photo"/>
          <p:cNvPicPr>
            <a:picLocks noChangeAspect="1"/>
          </p:cNvPicPr>
          <p:nvPr/>
        </p:nvPicPr>
        <p:blipFill rotWithShape="1">
          <a:blip r:embed="rId4">
            <a:extLst>
              <a:ext uri="{28A0092B-C50C-407E-A947-70E740481C1C}">
                <a14:useLocalDpi xmlns:a14="http://schemas.microsoft.com/office/drawing/2010/main" val="0"/>
              </a:ext>
            </a:extLst>
          </a:blip>
          <a:srcRect b="19448"/>
          <a:stretch/>
        </p:blipFill>
        <p:spPr>
          <a:xfrm>
            <a:off x="5791200" y="3886200"/>
            <a:ext cx="3048000" cy="2455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5691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153400" cy="1905000"/>
          </a:xfrm>
        </p:spPr>
        <p:txBody>
          <a:bodyPr>
            <a:normAutofit/>
          </a:bodyPr>
          <a:lstStyle/>
          <a:p>
            <a:pPr algn="ctr"/>
            <a:r>
              <a:rPr lang="en-US" sz="4400" dirty="0"/>
              <a:t>Responding to Emotion</a:t>
            </a:r>
            <a:br>
              <a:rPr lang="en-US" sz="4400" dirty="0"/>
            </a:br>
            <a:r>
              <a:rPr lang="en-US" sz="4400" dirty="0"/>
              <a:t>Practice</a:t>
            </a:r>
          </a:p>
        </p:txBody>
      </p:sp>
    </p:spTree>
    <p:extLst>
      <p:ext uri="{BB962C8B-B14F-4D97-AF65-F5344CB8AC3E}">
        <p14:creationId xmlns:p14="http://schemas.microsoft.com/office/powerpoint/2010/main" val="195309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990600"/>
          </a:xfrm>
        </p:spPr>
        <p:txBody>
          <a:bodyPr>
            <a:normAutofit fontScale="90000"/>
          </a:bodyPr>
          <a:lstStyle/>
          <a:p>
            <a:r>
              <a:rPr lang="en-US" dirty="0"/>
              <a:t>Responding to Emotion</a:t>
            </a:r>
            <a:br>
              <a:rPr lang="en-US" dirty="0"/>
            </a:br>
            <a:r>
              <a:rPr lang="en-US" dirty="0">
                <a:solidFill>
                  <a:schemeClr val="tx1"/>
                </a:solidFill>
              </a:rPr>
              <a:t>Practice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r>
              <a:rPr lang="en-US" sz="2800" b="1" dirty="0"/>
              <a:t>PATIENT:</a:t>
            </a:r>
          </a:p>
          <a:p>
            <a:pPr marL="0" indent="0">
              <a:buNone/>
            </a:pPr>
            <a:r>
              <a:rPr lang="en-US" sz="2800" dirty="0"/>
              <a:t>    “What do you mean CPR doesn’t always work?”</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445" y="680852"/>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85800"/>
            <a:ext cx="1081721" cy="1066800"/>
          </a:xfrm>
          <a:prstGeom prst="rect">
            <a:avLst/>
          </a:prstGeom>
        </p:spPr>
      </p:pic>
      <p:sp>
        <p:nvSpPr>
          <p:cNvPr id="7" name="TextBox 6"/>
          <p:cNvSpPr txBox="1"/>
          <p:nvPr/>
        </p:nvSpPr>
        <p:spPr>
          <a:xfrm>
            <a:off x="762000" y="4191000"/>
            <a:ext cx="7170260" cy="1384995"/>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“This information seems really surprising.”</a:t>
            </a:r>
          </a:p>
          <a:p>
            <a:endParaRPr lang="en-US" sz="2800" dirty="0">
              <a:solidFill>
                <a:prstClr val="white"/>
              </a:solidFill>
            </a:endParaRPr>
          </a:p>
        </p:txBody>
      </p:sp>
    </p:spTree>
    <p:extLst>
      <p:ext uri="{BB962C8B-B14F-4D97-AF65-F5344CB8AC3E}">
        <p14:creationId xmlns:p14="http://schemas.microsoft.com/office/powerpoint/2010/main" val="27334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90600"/>
          </a:xfrm>
        </p:spPr>
        <p:txBody>
          <a:bodyPr>
            <a:normAutofit fontScale="90000"/>
          </a:bodyPr>
          <a:lstStyle/>
          <a:p>
            <a:r>
              <a:rPr lang="en-US" dirty="0"/>
              <a:t>Responding to Emotion  </a:t>
            </a:r>
            <a:br>
              <a:rPr lang="en-US" dirty="0"/>
            </a:br>
            <a:r>
              <a:rPr lang="en-US" dirty="0">
                <a:solidFill>
                  <a:schemeClr val="tx1"/>
                </a:solidFill>
              </a:rPr>
              <a:t>Practice </a:t>
            </a:r>
          </a:p>
        </p:txBody>
      </p:sp>
      <p:sp>
        <p:nvSpPr>
          <p:cNvPr id="3" name="Content Placeholder 2"/>
          <p:cNvSpPr>
            <a:spLocks noGrp="1"/>
          </p:cNvSpPr>
          <p:nvPr>
            <p:ph idx="1"/>
          </p:nvPr>
        </p:nvSpPr>
        <p:spPr>
          <a:xfrm>
            <a:off x="642156" y="2133600"/>
            <a:ext cx="8001000" cy="4572000"/>
          </a:xfrm>
        </p:spPr>
        <p:txBody>
          <a:bodyPr/>
          <a:lstStyle/>
          <a:p>
            <a:pPr marL="0" indent="0">
              <a:buNone/>
            </a:pPr>
            <a:r>
              <a:rPr lang="en-US" sz="2800" b="1" dirty="0"/>
              <a:t>PATIENT:</a:t>
            </a:r>
          </a:p>
          <a:p>
            <a:pPr marL="0" indent="0">
              <a:buNone/>
            </a:pPr>
            <a:r>
              <a:rPr lang="en-US" sz="2800" dirty="0"/>
              <a:t>“I just don’t know how I’m going to talk to my kids about this. I want to talk to them so they know what to do, but they’ll be so upset…”</a:t>
            </a:r>
          </a:p>
          <a:p>
            <a:pPr marL="0" indent="0">
              <a:buNone/>
            </a:pPr>
            <a:endParaRPr lang="en-US" dirty="0"/>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561" y="680325"/>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85800"/>
            <a:ext cx="1081721" cy="1066800"/>
          </a:xfrm>
          <a:prstGeom prst="rect">
            <a:avLst/>
          </a:prstGeom>
        </p:spPr>
      </p:pic>
      <p:sp>
        <p:nvSpPr>
          <p:cNvPr id="7" name="TextBox 6"/>
          <p:cNvSpPr txBox="1"/>
          <p:nvPr/>
        </p:nvSpPr>
        <p:spPr>
          <a:xfrm>
            <a:off x="614082" y="4419600"/>
            <a:ext cx="7463118" cy="1815882"/>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“You’re worried about upsetting your kids, and at the same time you know it’s important to talk to them about this.”</a:t>
            </a:r>
          </a:p>
        </p:txBody>
      </p:sp>
    </p:spTree>
    <p:extLst>
      <p:ext uri="{BB962C8B-B14F-4D97-AF65-F5344CB8AC3E}">
        <p14:creationId xmlns:p14="http://schemas.microsoft.com/office/powerpoint/2010/main" val="12654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990600"/>
          </a:xfrm>
        </p:spPr>
        <p:txBody>
          <a:bodyPr>
            <a:normAutofit fontScale="90000"/>
          </a:bodyPr>
          <a:lstStyle/>
          <a:p>
            <a:r>
              <a:rPr lang="en-US" dirty="0"/>
              <a:t>Responding to Emotion</a:t>
            </a:r>
            <a:br>
              <a:rPr lang="en-US" dirty="0"/>
            </a:br>
            <a:r>
              <a:rPr lang="en-US" dirty="0">
                <a:solidFill>
                  <a:schemeClr val="tx1"/>
                </a:solidFill>
              </a:rPr>
              <a:t>Practice</a:t>
            </a:r>
          </a:p>
        </p:txBody>
      </p:sp>
      <p:sp>
        <p:nvSpPr>
          <p:cNvPr id="3" name="Content Placeholder 2"/>
          <p:cNvSpPr>
            <a:spLocks noGrp="1"/>
          </p:cNvSpPr>
          <p:nvPr>
            <p:ph idx="1"/>
          </p:nvPr>
        </p:nvSpPr>
        <p:spPr>
          <a:xfrm>
            <a:off x="728040" y="2438400"/>
            <a:ext cx="7958760" cy="2209800"/>
          </a:xfrm>
        </p:spPr>
        <p:txBody>
          <a:bodyPr/>
          <a:lstStyle/>
          <a:p>
            <a:pPr marL="0" indent="0">
              <a:buNone/>
            </a:pPr>
            <a:r>
              <a:rPr lang="en-US" sz="2800" b="1" dirty="0"/>
              <a:t>PATIENT:</a:t>
            </a:r>
          </a:p>
          <a:p>
            <a:pPr marL="0" indent="0">
              <a:buNone/>
            </a:pPr>
            <a:r>
              <a:rPr lang="en-US" sz="2800" dirty="0"/>
              <a:t>“My doctor says the cancer is in my lung and liver. Why can’t they just cut the cancer out?”</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727" y="685800"/>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85800"/>
            <a:ext cx="1081721" cy="1066800"/>
          </a:xfrm>
          <a:prstGeom prst="rect">
            <a:avLst/>
          </a:prstGeom>
        </p:spPr>
      </p:pic>
      <p:sp>
        <p:nvSpPr>
          <p:cNvPr id="7" name="TextBox 6"/>
          <p:cNvSpPr txBox="1"/>
          <p:nvPr/>
        </p:nvSpPr>
        <p:spPr>
          <a:xfrm>
            <a:off x="728040" y="4724400"/>
            <a:ext cx="7044360" cy="954107"/>
          </a:xfrm>
          <a:prstGeom prst="rect">
            <a:avLst/>
          </a:prstGeom>
          <a:noFill/>
        </p:spPr>
        <p:txBody>
          <a:bodyPr wrap="square" rtlCol="0">
            <a:spAutoFit/>
          </a:bodyPr>
          <a:lstStyle/>
          <a:p>
            <a:r>
              <a:rPr lang="en-US" sz="2800" b="1" dirty="0">
                <a:solidFill>
                  <a:srgbClr val="0F6FC6">
                    <a:lumMod val="75000"/>
                  </a:srgbClr>
                </a:solidFill>
              </a:rPr>
              <a:t>CLINICIAN</a:t>
            </a:r>
            <a:r>
              <a:rPr lang="en-US" sz="2800" dirty="0">
                <a:solidFill>
                  <a:srgbClr val="0F6FC6">
                    <a:lumMod val="75000"/>
                  </a:srgbClr>
                </a:solidFill>
              </a:rPr>
              <a:t>:</a:t>
            </a:r>
          </a:p>
          <a:p>
            <a:r>
              <a:rPr lang="en-US" sz="2800" dirty="0">
                <a:solidFill>
                  <a:srgbClr val="0F6FC6">
                    <a:lumMod val="75000"/>
                  </a:srgbClr>
                </a:solidFill>
              </a:rPr>
              <a:t>“I wish we could remove it, too.” </a:t>
            </a:r>
          </a:p>
        </p:txBody>
      </p:sp>
    </p:spTree>
    <p:extLst>
      <p:ext uri="{BB962C8B-B14F-4D97-AF65-F5344CB8AC3E}">
        <p14:creationId xmlns:p14="http://schemas.microsoft.com/office/powerpoint/2010/main" val="40067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Practice Exercise</a:t>
            </a:r>
          </a:p>
        </p:txBody>
      </p:sp>
      <p:sp>
        <p:nvSpPr>
          <p:cNvPr id="3" name="Content Placeholder 2"/>
          <p:cNvSpPr>
            <a:spLocks noGrp="1"/>
          </p:cNvSpPr>
          <p:nvPr>
            <p:ph idx="1"/>
          </p:nvPr>
        </p:nvSpPr>
        <p:spPr>
          <a:xfrm>
            <a:off x="838200" y="1371600"/>
            <a:ext cx="7391400" cy="4876800"/>
          </a:xfrm>
        </p:spPr>
        <p:txBody>
          <a:bodyPr>
            <a:normAutofit/>
          </a:bodyPr>
          <a:lstStyle/>
          <a:p>
            <a:pPr marL="0" indent="0">
              <a:buNone/>
            </a:pPr>
            <a:endParaRPr lang="en-US" dirty="0"/>
          </a:p>
          <a:p>
            <a:pPr marL="0" indent="0">
              <a:buNone/>
            </a:pPr>
            <a:endParaRPr lang="en-US" dirty="0"/>
          </a:p>
          <a:p>
            <a:pPr marL="0" indent="0" algn="ctr">
              <a:buNone/>
            </a:pPr>
            <a:r>
              <a:rPr lang="en-US" sz="4000" dirty="0"/>
              <a:t>We’re going to practice using  communication skills and inviting a patient to participate in a goals of care conversation</a:t>
            </a:r>
          </a:p>
          <a:p>
            <a:pPr marL="0" indent="0" algn="ctr">
              <a:buNone/>
            </a:pPr>
            <a:endParaRPr lang="en-US" sz="4000" dirty="0"/>
          </a:p>
        </p:txBody>
      </p:sp>
    </p:spTree>
    <p:extLst>
      <p:ext uri="{BB962C8B-B14F-4D97-AF65-F5344CB8AC3E}">
        <p14:creationId xmlns:p14="http://schemas.microsoft.com/office/powerpoint/2010/main" val="2549666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Take out “Offering a Goals of Care Conversation” communication skills exercise</a:t>
            </a:r>
          </a:p>
          <a:p>
            <a:r>
              <a:rPr lang="en-US" sz="2800" dirty="0"/>
              <a:t>Divide into pairs</a:t>
            </a:r>
          </a:p>
          <a:p>
            <a:r>
              <a:rPr lang="en-US" sz="2800" dirty="0"/>
              <a:t>Decide who will be the clinician and who will be the patient</a:t>
            </a:r>
          </a:p>
          <a:p>
            <a:r>
              <a:rPr lang="en-US" sz="2800" dirty="0"/>
              <a:t>Debrief with one another: </a:t>
            </a:r>
          </a:p>
          <a:p>
            <a:pPr lvl="1"/>
            <a:r>
              <a:rPr lang="en-US" sz="2400" dirty="0"/>
              <a:t>How did it feel to say the words?</a:t>
            </a:r>
          </a:p>
          <a:p>
            <a:pPr lvl="1"/>
            <a:r>
              <a:rPr lang="en-US" sz="2400" dirty="0"/>
              <a:t>One thing clinician noticed</a:t>
            </a:r>
          </a:p>
          <a:p>
            <a:pPr lvl="1"/>
            <a:r>
              <a:rPr lang="en-US" sz="2400" dirty="0"/>
              <a:t>One thing patient noticed</a:t>
            </a:r>
            <a:endParaRPr lang="en-US" dirty="0"/>
          </a:p>
          <a:p>
            <a:r>
              <a:rPr lang="en-US" sz="2800" dirty="0"/>
              <a:t>Switch roles and repeat</a:t>
            </a:r>
          </a:p>
        </p:txBody>
      </p:sp>
      <p:sp>
        <p:nvSpPr>
          <p:cNvPr id="9" name="12-Point Star 8" descr="&quot;See Handout&quot;" title="graphic"/>
          <p:cNvSpPr/>
          <p:nvPr/>
        </p:nvSpPr>
        <p:spPr>
          <a:xfrm>
            <a:off x="6324600" y="4038600"/>
            <a:ext cx="2286000" cy="2209800"/>
          </a:xfrm>
          <a:prstGeom prst="star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Practice Instructions</a:t>
            </a:r>
          </a:p>
        </p:txBody>
      </p:sp>
      <p:pic>
        <p:nvPicPr>
          <p:cNvPr id="5" name="Content Placeholder 7" title="Clinician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398" y="473350"/>
            <a:ext cx="1072895" cy="1054398"/>
          </a:xfrm>
          <a:prstGeom prst="rect">
            <a:avLst/>
          </a:prstGeom>
        </p:spPr>
      </p:pic>
      <p:pic>
        <p:nvPicPr>
          <p:cNvPr id="6" name="Picture 5" title="Patient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0"/>
            <a:ext cx="1081721" cy="1066800"/>
          </a:xfrm>
          <a:prstGeom prst="rect">
            <a:avLst/>
          </a:prstGeom>
        </p:spPr>
      </p:pic>
      <p:sp>
        <p:nvSpPr>
          <p:cNvPr id="4" name="TextBox 3"/>
          <p:cNvSpPr txBox="1"/>
          <p:nvPr/>
        </p:nvSpPr>
        <p:spPr>
          <a:xfrm>
            <a:off x="6781800" y="4724400"/>
            <a:ext cx="1411287" cy="769441"/>
          </a:xfrm>
          <a:prstGeom prst="rect">
            <a:avLst/>
          </a:prstGeom>
          <a:noFill/>
        </p:spPr>
        <p:txBody>
          <a:bodyPr wrap="square" rtlCol="0">
            <a:spAutoFit/>
          </a:bodyPr>
          <a:lstStyle/>
          <a:p>
            <a:pPr algn="ctr"/>
            <a:r>
              <a:rPr lang="en-US" sz="2200" b="1" dirty="0">
                <a:solidFill>
                  <a:schemeClr val="tx2">
                    <a:lumMod val="75000"/>
                  </a:schemeClr>
                </a:solidFill>
              </a:rPr>
              <a:t>See Handout</a:t>
            </a:r>
          </a:p>
        </p:txBody>
      </p:sp>
    </p:spTree>
    <p:extLst>
      <p:ext uri="{BB962C8B-B14F-4D97-AF65-F5344CB8AC3E}">
        <p14:creationId xmlns:p14="http://schemas.microsoft.com/office/powerpoint/2010/main" val="3653775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dirty="0"/>
              <a:t>Large Group Debriefing</a:t>
            </a:r>
          </a:p>
        </p:txBody>
      </p:sp>
      <p:sp>
        <p:nvSpPr>
          <p:cNvPr id="3" name="Content Placeholder 2"/>
          <p:cNvSpPr>
            <a:spLocks noGrp="1"/>
          </p:cNvSpPr>
          <p:nvPr>
            <p:ph idx="1"/>
          </p:nvPr>
        </p:nvSpPr>
        <p:spPr>
          <a:xfrm>
            <a:off x="609600" y="1600200"/>
            <a:ext cx="8305800" cy="4419600"/>
          </a:xfrm>
        </p:spPr>
        <p:txBody>
          <a:bodyPr>
            <a:normAutofit/>
          </a:bodyPr>
          <a:lstStyle/>
          <a:p>
            <a:pPr>
              <a:spcAft>
                <a:spcPts val="1800"/>
              </a:spcAft>
            </a:pPr>
            <a:r>
              <a:rPr lang="en-US" sz="2800" dirty="0"/>
              <a:t>What’s one thing you noticed as the clinician?</a:t>
            </a:r>
          </a:p>
          <a:p>
            <a:pPr>
              <a:spcAft>
                <a:spcPts val="1800"/>
              </a:spcAft>
            </a:pPr>
            <a:r>
              <a:rPr lang="en-US" sz="2800" dirty="0"/>
              <a:t>What’s one thing you noticed as the patient?</a:t>
            </a:r>
          </a:p>
          <a:p>
            <a:pPr marL="0" indent="0">
              <a:buNone/>
            </a:pPr>
            <a:endParaRPr lang="en-US" sz="3200" dirty="0"/>
          </a:p>
        </p:txBody>
      </p:sp>
    </p:spTree>
    <p:extLst>
      <p:ext uri="{BB962C8B-B14F-4D97-AF65-F5344CB8AC3E}">
        <p14:creationId xmlns:p14="http://schemas.microsoft.com/office/powerpoint/2010/main" val="2234933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Your Reference</a:t>
            </a:r>
          </a:p>
        </p:txBody>
      </p:sp>
      <p:sp>
        <p:nvSpPr>
          <p:cNvPr id="3" name="Content Placeholder 2"/>
          <p:cNvSpPr>
            <a:spLocks noGrp="1"/>
          </p:cNvSpPr>
          <p:nvPr>
            <p:ph idx="1"/>
          </p:nvPr>
        </p:nvSpPr>
        <p:spPr/>
        <p:txBody>
          <a:bodyPr>
            <a:normAutofit/>
          </a:bodyPr>
          <a:lstStyle/>
          <a:p>
            <a:pPr marL="0" indent="0">
              <a:spcAft>
                <a:spcPts val="1800"/>
              </a:spcAft>
              <a:buNone/>
            </a:pPr>
            <a:r>
              <a:rPr lang="en-US" sz="2800" dirty="0"/>
              <a:t>Communication Skills Guide </a:t>
            </a:r>
          </a:p>
          <a:p>
            <a:pPr>
              <a:spcAft>
                <a:spcPts val="1800"/>
              </a:spcAft>
            </a:pPr>
            <a:r>
              <a:rPr lang="en-US" sz="2800" dirty="0"/>
              <a:t>FRONT:  examples of each communication skill</a:t>
            </a:r>
          </a:p>
          <a:p>
            <a:pPr>
              <a:spcAft>
                <a:spcPts val="1800"/>
              </a:spcAft>
            </a:pPr>
            <a:r>
              <a:rPr lang="en-US" sz="2800" dirty="0"/>
              <a:t>BACK:  sample responses to difficult statements made by patients and families</a:t>
            </a:r>
          </a:p>
        </p:txBody>
      </p:sp>
      <p:sp>
        <p:nvSpPr>
          <p:cNvPr id="7" name="12-Point Star 6" descr="&quot;See Handout&quot;" title="graphic"/>
          <p:cNvSpPr/>
          <p:nvPr/>
        </p:nvSpPr>
        <p:spPr>
          <a:xfrm>
            <a:off x="6324600" y="4038600"/>
            <a:ext cx="2286000" cy="2209800"/>
          </a:xfrm>
          <a:prstGeom prst="star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4724400"/>
            <a:ext cx="1411287" cy="769441"/>
          </a:xfrm>
          <a:prstGeom prst="rect">
            <a:avLst/>
          </a:prstGeom>
          <a:noFill/>
        </p:spPr>
        <p:txBody>
          <a:bodyPr wrap="square" rtlCol="0">
            <a:spAutoFit/>
          </a:bodyPr>
          <a:lstStyle/>
          <a:p>
            <a:pPr algn="ctr"/>
            <a:r>
              <a:rPr lang="en-US" sz="2200" b="1" dirty="0">
                <a:solidFill>
                  <a:schemeClr val="tx2">
                    <a:lumMod val="75000"/>
                  </a:schemeClr>
                </a:solidFill>
              </a:rPr>
              <a:t>See Handout</a:t>
            </a:r>
          </a:p>
        </p:txBody>
      </p:sp>
    </p:spTree>
    <p:extLst>
      <p:ext uri="{BB962C8B-B14F-4D97-AF65-F5344CB8AC3E}">
        <p14:creationId xmlns:p14="http://schemas.microsoft.com/office/powerpoint/2010/main" val="1729565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Writing Exercise – Part 1</a:t>
            </a:r>
          </a:p>
        </p:txBody>
      </p:sp>
      <p:sp>
        <p:nvSpPr>
          <p:cNvPr id="3" name="Content Placeholder 2"/>
          <p:cNvSpPr>
            <a:spLocks noGrp="1"/>
          </p:cNvSpPr>
          <p:nvPr>
            <p:ph idx="1"/>
          </p:nvPr>
        </p:nvSpPr>
        <p:spPr/>
        <p:txBody>
          <a:bodyPr>
            <a:normAutofit/>
          </a:bodyPr>
          <a:lstStyle/>
          <a:p>
            <a:pPr marL="0" indent="0" algn="ctr">
              <a:buNone/>
            </a:pPr>
            <a:endParaRPr lang="en-US" sz="6600"/>
          </a:p>
          <a:p>
            <a:pPr marL="0" indent="0" algn="ctr">
              <a:buNone/>
            </a:pPr>
            <a:r>
              <a:rPr lang="en-US" sz="3600"/>
              <a:t>What surprised you?</a:t>
            </a:r>
          </a:p>
          <a:p>
            <a:pPr marL="0" indent="0" algn="ctr">
              <a:buNone/>
            </a:pPr>
            <a:r>
              <a:rPr lang="en-US" sz="3600"/>
              <a:t>What do you want to take forward?</a:t>
            </a:r>
          </a:p>
          <a:p>
            <a:pPr marL="0" indent="0" algn="ctr">
              <a:buNone/>
            </a:pPr>
            <a:r>
              <a:rPr lang="en-US" sz="3600"/>
              <a:t>Anywhere you might get stuck?</a:t>
            </a:r>
            <a:endParaRPr lang="en-US" sz="3600" dirty="0"/>
          </a:p>
        </p:txBody>
      </p:sp>
      <p:pic>
        <p:nvPicPr>
          <p:cNvPr id="1030" name="Picture 6" title="clip art pe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31478">
            <a:off x="3799243" y="787626"/>
            <a:ext cx="1172048" cy="178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74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a:spcAft>
                <a:spcPts val="1800"/>
              </a:spcAft>
            </a:pPr>
            <a:r>
              <a:rPr lang="en-US" sz="2800" dirty="0"/>
              <a:t>Goals of care conversations are important to proactively elicit the patient’s values, goals, and preferences, which serve as the basis for treatment decisions</a:t>
            </a:r>
          </a:p>
          <a:p>
            <a:pPr>
              <a:spcAft>
                <a:spcPts val="1800"/>
              </a:spcAft>
            </a:pPr>
            <a:r>
              <a:rPr lang="en-US" sz="2800" dirty="0"/>
              <a:t>Use key communication skills throughout the goals of care conversation</a:t>
            </a:r>
          </a:p>
          <a:p>
            <a:pPr>
              <a:spcAft>
                <a:spcPts val="1800"/>
              </a:spcAft>
            </a:pPr>
            <a:r>
              <a:rPr lang="en-US" sz="2800" dirty="0"/>
              <a:t>Recognize and respond to emotion</a:t>
            </a:r>
          </a:p>
        </p:txBody>
      </p:sp>
    </p:spTree>
    <p:extLst>
      <p:ext uri="{BB962C8B-B14F-4D97-AF65-F5344CB8AC3E}">
        <p14:creationId xmlns:p14="http://schemas.microsoft.com/office/powerpoint/2010/main" val="334068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9438" y="1155299"/>
            <a:ext cx="6196405" cy="994172"/>
          </a:xfrm>
        </p:spPr>
        <p:txBody>
          <a:bodyPr>
            <a:normAutofit/>
          </a:bodyPr>
          <a:lstStyle/>
          <a:p>
            <a:r>
              <a:rPr lang="en-US" dirty="0"/>
              <a:t>Frederick</a:t>
            </a:r>
            <a:endParaRPr lang="en-US" sz="1800" i="1" dirty="0"/>
          </a:p>
        </p:txBody>
      </p:sp>
      <p:sp>
        <p:nvSpPr>
          <p:cNvPr id="6" name="Content Placeholder 5"/>
          <p:cNvSpPr>
            <a:spLocks noGrp="1"/>
          </p:cNvSpPr>
          <p:nvPr>
            <p:ph sz="half" idx="2"/>
          </p:nvPr>
        </p:nvSpPr>
        <p:spPr>
          <a:xfrm>
            <a:off x="2460812" y="2286000"/>
            <a:ext cx="6530787" cy="3263504"/>
          </a:xfrm>
        </p:spPr>
        <p:txBody>
          <a:bodyPr>
            <a:normAutofit fontScale="62500" lnSpcReduction="20000"/>
          </a:bodyPr>
          <a:lstStyle/>
          <a:p>
            <a:r>
              <a:rPr lang="en-US" dirty="0"/>
              <a:t>85 </a:t>
            </a:r>
            <a:r>
              <a:rPr lang="en-US" dirty="0" err="1"/>
              <a:t>y.o</a:t>
            </a:r>
            <a:r>
              <a:rPr lang="en-US" dirty="0"/>
              <a:t>. male admitted with congestive heart failure</a:t>
            </a:r>
          </a:p>
          <a:p>
            <a:pPr marL="0" indent="0">
              <a:buNone/>
            </a:pPr>
            <a:endParaRPr lang="en-US" sz="1700" dirty="0"/>
          </a:p>
          <a:p>
            <a:r>
              <a:rPr lang="en-US" dirty="0"/>
              <a:t>Advance Directive reviewed in hospital, states “No life sustaining treatments, ever”</a:t>
            </a:r>
          </a:p>
          <a:p>
            <a:pPr marL="0" indent="0">
              <a:buNone/>
            </a:pPr>
            <a:endParaRPr lang="en-US" sz="1900" dirty="0"/>
          </a:p>
          <a:p>
            <a:r>
              <a:rPr lang="en-US" dirty="0"/>
              <a:t>Frederick was discharged</a:t>
            </a:r>
          </a:p>
          <a:p>
            <a:pPr marL="0" indent="0">
              <a:buNone/>
            </a:pPr>
            <a:endParaRPr lang="en-US" sz="1900" dirty="0"/>
          </a:p>
          <a:p>
            <a:r>
              <a:rPr lang="en-US" dirty="0"/>
              <a:t>Frederick collapsed at home, EMS responded, CPR initiated</a:t>
            </a:r>
          </a:p>
          <a:p>
            <a:pPr marL="0" indent="0">
              <a:buNone/>
            </a:pPr>
            <a:endParaRPr lang="en-US" sz="1900" dirty="0"/>
          </a:p>
          <a:p>
            <a:r>
              <a:rPr lang="en-US" dirty="0"/>
              <a:t>Transferred to ICU and intubated</a:t>
            </a:r>
          </a:p>
          <a:p>
            <a:pPr marL="0" indent="0">
              <a:buNone/>
            </a:pPr>
            <a:endParaRPr lang="en-US" sz="1900" dirty="0"/>
          </a:p>
          <a:p>
            <a:r>
              <a:rPr lang="en-US" dirty="0"/>
              <a:t> After 4 days of no improvement, health care surrogate made decision to withdraw LSTs, Frederick died </a:t>
            </a:r>
          </a:p>
        </p:txBody>
      </p:sp>
      <p:pic>
        <p:nvPicPr>
          <p:cNvPr id="7" name="Content Placeholder 6" descr="older man with oxygen tube" title="phot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0048" t="6506" r="48866" b="28422"/>
          <a:stretch/>
        </p:blipFill>
        <p:spPr>
          <a:xfrm>
            <a:off x="976257" y="2149471"/>
            <a:ext cx="1387737" cy="3290621"/>
          </a:xfrm>
          <a:prstGeom prst="rect">
            <a:avLst/>
          </a:prstGeom>
        </p:spPr>
      </p:pic>
    </p:spTree>
    <p:extLst>
      <p:ext uri="{BB962C8B-B14F-4D97-AF65-F5344CB8AC3E}">
        <p14:creationId xmlns:p14="http://schemas.microsoft.com/office/powerpoint/2010/main" val="32790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Goals of Care Conversations </a:t>
            </a:r>
          </a:p>
        </p:txBody>
      </p:sp>
      <p:sp>
        <p:nvSpPr>
          <p:cNvPr id="3" name="Content Placeholder 2"/>
          <p:cNvSpPr>
            <a:spLocks noGrp="1"/>
          </p:cNvSpPr>
          <p:nvPr>
            <p:ph idx="1"/>
          </p:nvPr>
        </p:nvSpPr>
        <p:spPr>
          <a:xfrm>
            <a:off x="609600" y="978580"/>
            <a:ext cx="7848600" cy="4525963"/>
          </a:xfrm>
        </p:spPr>
        <p:txBody>
          <a:bodyPr>
            <a:normAutofit/>
          </a:bodyPr>
          <a:lstStyle/>
          <a:p>
            <a:pPr marL="0" indent="0">
              <a:buNone/>
            </a:pPr>
            <a:endParaRPr lang="en-US" dirty="0"/>
          </a:p>
          <a:p>
            <a:pPr marL="0" indent="0" algn="ctr">
              <a:lnSpc>
                <a:spcPct val="120000"/>
              </a:lnSpc>
              <a:buNone/>
            </a:pPr>
            <a:r>
              <a:rPr lang="en-US" dirty="0"/>
              <a:t>Goals of Care Conversations training materials were             developed and made available for public use through                       U.S. Department of Veterans Affairs.</a:t>
            </a:r>
          </a:p>
          <a:p>
            <a:pPr marL="0" indent="0" algn="ctr">
              <a:lnSpc>
                <a:spcPct val="120000"/>
              </a:lnSpc>
              <a:buNone/>
            </a:pPr>
            <a:endParaRPr lang="en-US" sz="2300" dirty="0"/>
          </a:p>
          <a:p>
            <a:pPr marL="0" indent="0" algn="ctr">
              <a:buNone/>
            </a:pPr>
            <a:r>
              <a:rPr lang="en-US" dirty="0"/>
              <a:t>Materials are available for download from </a:t>
            </a:r>
          </a:p>
          <a:p>
            <a:pPr marL="0" indent="0" algn="ctr">
              <a:buNone/>
            </a:pPr>
            <a:r>
              <a:rPr lang="en-US" dirty="0"/>
              <a:t>VA National Center for Ethics in Health Care at</a:t>
            </a:r>
          </a:p>
          <a:p>
            <a:pPr marL="0" indent="0" algn="ctr">
              <a:buNone/>
            </a:pPr>
            <a:r>
              <a:rPr lang="en-US" dirty="0"/>
              <a:t>www.ethics.va.gov/goalsofcaretraining.asp.</a:t>
            </a:r>
            <a:endParaRPr lang="en-US" u="sng" dirty="0">
              <a:hlinkClick r:id="rId3"/>
            </a:endParaRPr>
          </a:p>
          <a:p>
            <a:pPr marL="0" indent="0">
              <a:buNone/>
            </a:pPr>
            <a:endParaRPr lang="en-US" dirty="0"/>
          </a:p>
        </p:txBody>
      </p:sp>
      <p:pic>
        <p:nvPicPr>
          <p:cNvPr id="4" name="Picture 3" title="VA National Center for Ethics in Health Ca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5125" y="5120150"/>
            <a:ext cx="6519675" cy="1280650"/>
          </a:xfrm>
          <a:prstGeom prst="rect">
            <a:avLst/>
          </a:prstGeom>
        </p:spPr>
      </p:pic>
    </p:spTree>
    <p:extLst>
      <p:ext uri="{BB962C8B-B14F-4D97-AF65-F5344CB8AC3E}">
        <p14:creationId xmlns:p14="http://schemas.microsoft.com/office/powerpoint/2010/main" val="110172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Different than Advance Directives</a:t>
            </a:r>
          </a:p>
        </p:txBody>
      </p:sp>
      <p:sp>
        <p:nvSpPr>
          <p:cNvPr id="5" name="Text Placeholder 4"/>
          <p:cNvSpPr>
            <a:spLocks noGrp="1"/>
          </p:cNvSpPr>
          <p:nvPr>
            <p:ph type="body" idx="1"/>
          </p:nvPr>
        </p:nvSpPr>
        <p:spPr/>
        <p:txBody>
          <a:bodyPr>
            <a:normAutofit/>
          </a:bodyPr>
          <a:lstStyle/>
          <a:p>
            <a:r>
              <a:rPr lang="en-US" sz="2800" dirty="0"/>
              <a:t>Advance Directives</a:t>
            </a:r>
          </a:p>
        </p:txBody>
      </p:sp>
      <p:sp>
        <p:nvSpPr>
          <p:cNvPr id="6" name="Content Placeholder 5"/>
          <p:cNvSpPr>
            <a:spLocks noGrp="1"/>
          </p:cNvSpPr>
          <p:nvPr>
            <p:ph sz="half" idx="2"/>
          </p:nvPr>
        </p:nvSpPr>
        <p:spPr/>
        <p:txBody>
          <a:bodyPr>
            <a:normAutofit lnSpcReduction="10000"/>
          </a:bodyPr>
          <a:lstStyle/>
          <a:p>
            <a:pPr marL="336550" indent="-220663">
              <a:spcBef>
                <a:spcPts val="0"/>
              </a:spcBef>
              <a:spcAft>
                <a:spcPts val="1800"/>
              </a:spcAft>
            </a:pPr>
            <a:r>
              <a:rPr lang="en-US" dirty="0"/>
              <a:t>Document reflecting the patient’s preferences for </a:t>
            </a:r>
            <a:r>
              <a:rPr lang="en-US" b="1" dirty="0"/>
              <a:t>future</a:t>
            </a:r>
            <a:r>
              <a:rPr lang="en-US" dirty="0"/>
              <a:t> treatment </a:t>
            </a:r>
            <a:r>
              <a:rPr lang="en-US" i="1" dirty="0"/>
              <a:t>after</a:t>
            </a:r>
            <a:r>
              <a:rPr lang="en-US" dirty="0"/>
              <a:t> loss of decision-making capacity</a:t>
            </a:r>
          </a:p>
          <a:p>
            <a:pPr marL="336550" indent="-220663">
              <a:spcBef>
                <a:spcPts val="0"/>
              </a:spcBef>
            </a:pPr>
            <a:r>
              <a:rPr lang="en-US" dirty="0"/>
              <a:t>Not orders -  guides health care decisions made by the surrogate after the patient can no longer speak for themselves</a:t>
            </a:r>
          </a:p>
          <a:p>
            <a:endParaRPr lang="en-US" dirty="0"/>
          </a:p>
        </p:txBody>
      </p:sp>
      <p:sp>
        <p:nvSpPr>
          <p:cNvPr id="7" name="Text Placeholder 6"/>
          <p:cNvSpPr>
            <a:spLocks noGrp="1"/>
          </p:cNvSpPr>
          <p:nvPr>
            <p:ph type="body" sz="quarter" idx="3"/>
          </p:nvPr>
        </p:nvSpPr>
        <p:spPr/>
        <p:txBody>
          <a:bodyPr>
            <a:noAutofit/>
          </a:bodyPr>
          <a:lstStyle/>
          <a:p>
            <a:r>
              <a:rPr lang="en-US" sz="2800" dirty="0"/>
              <a:t>LST Orders</a:t>
            </a:r>
          </a:p>
        </p:txBody>
      </p:sp>
      <p:sp>
        <p:nvSpPr>
          <p:cNvPr id="8" name="Content Placeholder 7"/>
          <p:cNvSpPr>
            <a:spLocks noGrp="1"/>
          </p:cNvSpPr>
          <p:nvPr>
            <p:ph sz="quarter" idx="4"/>
          </p:nvPr>
        </p:nvSpPr>
        <p:spPr/>
        <p:txBody>
          <a:bodyPr/>
          <a:lstStyle/>
          <a:p>
            <a:pPr marL="349250" indent="-182563">
              <a:spcBef>
                <a:spcPts val="0"/>
              </a:spcBef>
              <a:spcAft>
                <a:spcPts val="1800"/>
              </a:spcAft>
            </a:pPr>
            <a:r>
              <a:rPr lang="en-US" dirty="0"/>
              <a:t>Medical orders for </a:t>
            </a:r>
            <a:r>
              <a:rPr lang="en-US" b="1" dirty="0"/>
              <a:t>current</a:t>
            </a:r>
            <a:r>
              <a:rPr lang="en-US" dirty="0"/>
              <a:t> treatment</a:t>
            </a:r>
          </a:p>
          <a:p>
            <a:pPr marL="349250" indent="-182563">
              <a:spcBef>
                <a:spcPts val="0"/>
              </a:spcBef>
            </a:pPr>
            <a:r>
              <a:rPr lang="en-US" dirty="0"/>
              <a:t>Based on a goals of care conversation with a patient or the surrogate</a:t>
            </a:r>
          </a:p>
          <a:p>
            <a:endParaRPr lang="en-US" dirty="0"/>
          </a:p>
        </p:txBody>
      </p:sp>
    </p:spTree>
    <p:extLst>
      <p:ext uri="{BB962C8B-B14F-4D97-AF65-F5344CB8AC3E}">
        <p14:creationId xmlns:p14="http://schemas.microsoft.com/office/powerpoint/2010/main" val="186009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534400" cy="990600"/>
          </a:xfrm>
        </p:spPr>
        <p:txBody>
          <a:bodyPr/>
          <a:lstStyle/>
          <a:p>
            <a:r>
              <a:rPr lang="en-US" dirty="0"/>
              <a:t>Different than Advance Directives </a:t>
            </a:r>
            <a:r>
              <a:rPr lang="en-US" sz="1400" dirty="0"/>
              <a:t>CONTINUED</a:t>
            </a:r>
            <a:endParaRPr lang="en-US" dirty="0"/>
          </a:p>
        </p:txBody>
      </p:sp>
      <p:sp>
        <p:nvSpPr>
          <p:cNvPr id="5" name="Text Placeholder 4"/>
          <p:cNvSpPr>
            <a:spLocks noGrp="1"/>
          </p:cNvSpPr>
          <p:nvPr>
            <p:ph type="body" idx="1"/>
          </p:nvPr>
        </p:nvSpPr>
        <p:spPr/>
        <p:txBody>
          <a:bodyPr>
            <a:normAutofit/>
          </a:bodyPr>
          <a:lstStyle/>
          <a:p>
            <a:r>
              <a:rPr lang="en-US" sz="2800" dirty="0"/>
              <a:t>Advance Directives</a:t>
            </a:r>
          </a:p>
        </p:txBody>
      </p:sp>
      <p:sp>
        <p:nvSpPr>
          <p:cNvPr id="6" name="Content Placeholder 5"/>
          <p:cNvSpPr>
            <a:spLocks noGrp="1"/>
          </p:cNvSpPr>
          <p:nvPr>
            <p:ph sz="half" idx="2"/>
          </p:nvPr>
        </p:nvSpPr>
        <p:spPr/>
        <p:txBody>
          <a:bodyPr>
            <a:normAutofit/>
          </a:bodyPr>
          <a:lstStyle/>
          <a:p>
            <a:pPr marL="336550" indent="-220663">
              <a:spcBef>
                <a:spcPts val="0"/>
              </a:spcBef>
            </a:pPr>
            <a:r>
              <a:rPr lang="en-US" dirty="0"/>
              <a:t>Completed by patients</a:t>
            </a:r>
          </a:p>
          <a:p>
            <a:pPr marL="336550" indent="-220663">
              <a:spcBef>
                <a:spcPts val="0"/>
              </a:spcBef>
            </a:pPr>
            <a:endParaRPr lang="en-US" dirty="0"/>
          </a:p>
          <a:p>
            <a:pPr marL="336550" indent="-220663">
              <a:spcBef>
                <a:spcPts val="0"/>
              </a:spcBef>
            </a:pPr>
            <a:r>
              <a:rPr lang="en-US" dirty="0"/>
              <a:t>Used to appoint a health care agent</a:t>
            </a:r>
          </a:p>
          <a:p>
            <a:pPr marL="336550" indent="-220663">
              <a:spcBef>
                <a:spcPts val="0"/>
              </a:spcBef>
            </a:pPr>
            <a:endParaRPr lang="en-US" dirty="0"/>
          </a:p>
          <a:p>
            <a:endParaRPr lang="en-US" dirty="0"/>
          </a:p>
        </p:txBody>
      </p:sp>
      <p:sp>
        <p:nvSpPr>
          <p:cNvPr id="7" name="Text Placeholder 6"/>
          <p:cNvSpPr>
            <a:spLocks noGrp="1"/>
          </p:cNvSpPr>
          <p:nvPr>
            <p:ph type="body" sz="quarter" idx="3"/>
          </p:nvPr>
        </p:nvSpPr>
        <p:spPr/>
        <p:txBody>
          <a:bodyPr>
            <a:noAutofit/>
          </a:bodyPr>
          <a:lstStyle/>
          <a:p>
            <a:r>
              <a:rPr lang="en-US" sz="2800" dirty="0"/>
              <a:t>LST Orders</a:t>
            </a:r>
          </a:p>
        </p:txBody>
      </p:sp>
      <p:sp>
        <p:nvSpPr>
          <p:cNvPr id="8" name="Content Placeholder 7"/>
          <p:cNvSpPr>
            <a:spLocks noGrp="1"/>
          </p:cNvSpPr>
          <p:nvPr>
            <p:ph sz="quarter" idx="4"/>
          </p:nvPr>
        </p:nvSpPr>
        <p:spPr/>
        <p:txBody>
          <a:bodyPr/>
          <a:lstStyle/>
          <a:p>
            <a:pPr marL="349250" indent="-182563">
              <a:spcBef>
                <a:spcPts val="0"/>
              </a:spcBef>
              <a:spcAft>
                <a:spcPts val="1800"/>
              </a:spcAft>
            </a:pPr>
            <a:r>
              <a:rPr lang="en-US" dirty="0"/>
              <a:t>Completed by practitioners</a:t>
            </a:r>
          </a:p>
        </p:txBody>
      </p:sp>
    </p:spTree>
    <p:extLst>
      <p:ext uri="{BB962C8B-B14F-4D97-AF65-F5344CB8AC3E}">
        <p14:creationId xmlns:p14="http://schemas.microsoft.com/office/powerpoint/2010/main" val="178908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 Decisions Initiative</a:t>
            </a:r>
          </a:p>
        </p:txBody>
      </p:sp>
      <p:sp>
        <p:nvSpPr>
          <p:cNvPr id="3" name="Content Placeholder 2"/>
          <p:cNvSpPr>
            <a:spLocks noGrp="1"/>
          </p:cNvSpPr>
          <p:nvPr>
            <p:ph idx="1"/>
          </p:nvPr>
        </p:nvSpPr>
        <p:spPr/>
        <p:txBody>
          <a:bodyPr>
            <a:normAutofit/>
          </a:bodyPr>
          <a:lstStyle/>
          <a:p>
            <a:r>
              <a:rPr lang="en-US" sz="3200" dirty="0"/>
              <a:t>Tested in four VA sites</a:t>
            </a:r>
          </a:p>
          <a:p>
            <a:pPr marL="274320" lvl="1" indent="0">
              <a:buNone/>
            </a:pPr>
            <a:r>
              <a:rPr lang="en-US" sz="2800" dirty="0"/>
              <a:t>Lovell Federal Health Care Center, VA Black Hills, VA Salt Lake City, and William S. Middleton Memorial VA Hospital in Madison</a:t>
            </a:r>
          </a:p>
          <a:p>
            <a:pPr lvl="1"/>
            <a:endParaRPr lang="en-US" sz="2800" dirty="0"/>
          </a:p>
          <a:p>
            <a:r>
              <a:rPr lang="en-US" sz="3200" dirty="0"/>
              <a:t>To be fully implemented in all VA health care systems by July 2018</a:t>
            </a:r>
          </a:p>
        </p:txBody>
      </p:sp>
      <p:pic>
        <p:nvPicPr>
          <p:cNvPr id="2053" name="Picture 5" title="graphic of a calend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800600"/>
            <a:ext cx="1371600" cy="159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3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590800"/>
            <a:ext cx="7696200" cy="1200329"/>
          </a:xfrm>
          <a:prstGeom prst="rect">
            <a:avLst/>
          </a:prstGeom>
          <a:noFill/>
        </p:spPr>
        <p:txBody>
          <a:bodyPr wrap="square" rtlCol="0">
            <a:spAutoFit/>
          </a:bodyPr>
          <a:lstStyle/>
          <a:p>
            <a:pPr algn="ctr"/>
            <a:r>
              <a:rPr lang="en-US" sz="3600" dirty="0"/>
              <a:t>The Life-Sustaining Treatment Decisions Initiative </a:t>
            </a:r>
            <a:r>
              <a:rPr lang="en-US" sz="3600" dirty="0">
                <a:hlinkClick r:id="rId3"/>
              </a:rPr>
              <a:t>Video</a:t>
            </a:r>
            <a:endParaRPr lang="en-US" sz="3600" dirty="0"/>
          </a:p>
        </p:txBody>
      </p:sp>
      <p:sp>
        <p:nvSpPr>
          <p:cNvPr id="2" name="Title 1" hidden="1"/>
          <p:cNvSpPr>
            <a:spLocks noGrp="1"/>
          </p:cNvSpPr>
          <p:nvPr>
            <p:ph type="title"/>
          </p:nvPr>
        </p:nvSpPr>
        <p:spPr/>
        <p:txBody>
          <a:bodyPr/>
          <a:lstStyle/>
          <a:p>
            <a:r>
              <a:rPr lang="en-US" dirty="0"/>
              <a:t>LSTDI Video</a:t>
            </a:r>
          </a:p>
        </p:txBody>
      </p:sp>
    </p:spTree>
    <p:extLst>
      <p:ext uri="{BB962C8B-B14F-4D97-AF65-F5344CB8AC3E}">
        <p14:creationId xmlns:p14="http://schemas.microsoft.com/office/powerpoint/2010/main" val="2769784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20946</TotalTime>
  <Words>6908</Words>
  <Application>Microsoft Office PowerPoint</Application>
  <PresentationFormat>On-screen Show (4:3)</PresentationFormat>
  <Paragraphs>829</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Gill Sans MT</vt:lpstr>
      <vt:lpstr>Wingdings</vt:lpstr>
      <vt:lpstr>Clarity</vt:lpstr>
      <vt:lpstr>Goals of Care Conversations Training</vt:lpstr>
      <vt:lpstr>Welcome</vt:lpstr>
      <vt:lpstr>VA Life Sustaining Treatment (LST) Decisions Initiative</vt:lpstr>
      <vt:lpstr>The LST Decisions Initiative promotes…</vt:lpstr>
      <vt:lpstr>Frederick</vt:lpstr>
      <vt:lpstr>Different than Advance Directives</vt:lpstr>
      <vt:lpstr>Different than Advance Directives CONTINUED</vt:lpstr>
      <vt:lpstr>LST Decisions Initiative</vt:lpstr>
      <vt:lpstr>LSTDI Video</vt:lpstr>
      <vt:lpstr>LST Decisions Initiative</vt:lpstr>
      <vt:lpstr>When you finish this program, you will be able to:</vt:lpstr>
      <vt:lpstr>Part 1:  What We Will Learn</vt:lpstr>
      <vt:lpstr>Part 1:  How We Will Learn</vt:lpstr>
      <vt:lpstr>What is a Goals of Care Conversation? </vt:lpstr>
      <vt:lpstr>A Shift in Culture</vt:lpstr>
      <vt:lpstr>Why are proactive goals of care conversations important?</vt:lpstr>
      <vt:lpstr>When should goals of care conversations happen? </vt:lpstr>
      <vt:lpstr>Roles and Responsibilities</vt:lpstr>
      <vt:lpstr>What’s challenging?</vt:lpstr>
      <vt:lpstr>Your Approach Matters</vt:lpstr>
      <vt:lpstr>Communication Skills</vt:lpstr>
      <vt:lpstr>Expect Emotion</vt:lpstr>
      <vt:lpstr>Recognizing Emotion</vt:lpstr>
      <vt:lpstr>Recognizing Ambivalence</vt:lpstr>
      <vt:lpstr>Recognizing Resistance</vt:lpstr>
      <vt:lpstr>Key Communication Skills</vt:lpstr>
      <vt:lpstr>Open-Ended Questions  </vt:lpstr>
      <vt:lpstr>Open-Ended Questions Practice </vt:lpstr>
      <vt:lpstr>Simple Reflections</vt:lpstr>
      <vt:lpstr>Simple Reflections Practice </vt:lpstr>
      <vt:lpstr>Complex Reflections</vt:lpstr>
      <vt:lpstr>Complex Reflections Practice </vt:lpstr>
      <vt:lpstr>Affirmations</vt:lpstr>
      <vt:lpstr>Affirmations Practice </vt:lpstr>
      <vt:lpstr>Exploring</vt:lpstr>
      <vt:lpstr>Exploring Practice </vt:lpstr>
      <vt:lpstr>“I wish” Statements</vt:lpstr>
      <vt:lpstr>“I wish” Statements Practice </vt:lpstr>
      <vt:lpstr>Questions Can Signal Emotion</vt:lpstr>
      <vt:lpstr>Responding to Emotion Practice</vt:lpstr>
      <vt:lpstr>Responding to Emotion Practice</vt:lpstr>
      <vt:lpstr>Responding to Emotion   Practice </vt:lpstr>
      <vt:lpstr>Responding to Emotion Practice</vt:lpstr>
      <vt:lpstr>Practice Exercise</vt:lpstr>
      <vt:lpstr>Practice Instructions</vt:lpstr>
      <vt:lpstr>Large Group Debriefing</vt:lpstr>
      <vt:lpstr>For Your Reference</vt:lpstr>
      <vt:lpstr>Writing Exercise – Part 1</vt:lpstr>
      <vt:lpstr>Summary</vt:lpstr>
      <vt:lpstr>Goals of Care Conversations </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of Care Conversation Training</dc:title>
  <dc:creator>Department of Veterans Affairs</dc:creator>
  <cp:lastModifiedBy>Lowery, Jill S</cp:lastModifiedBy>
  <cp:revision>370</cp:revision>
  <cp:lastPrinted>2016-09-01T21:04:00Z</cp:lastPrinted>
  <dcterms:created xsi:type="dcterms:W3CDTF">2016-08-02T20:26:54Z</dcterms:created>
  <dcterms:modified xsi:type="dcterms:W3CDTF">2017-06-07T05:26:14Z</dcterms:modified>
</cp:coreProperties>
</file>